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Default Extension="wdp" ContentType="image/vnd.ms-photo"/>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7" r:id="rId1"/>
    <p:sldMasterId id="2147483893" r:id="rId2"/>
  </p:sldMasterIdLst>
  <p:notesMasterIdLst>
    <p:notesMasterId r:id="rId60"/>
  </p:notesMasterIdLst>
  <p:handoutMasterIdLst>
    <p:handoutMasterId r:id="rId61"/>
  </p:handoutMasterIdLst>
  <p:sldIdLst>
    <p:sldId id="538" r:id="rId3"/>
    <p:sldId id="765" r:id="rId4"/>
    <p:sldId id="781" r:id="rId5"/>
    <p:sldId id="782" r:id="rId6"/>
    <p:sldId id="783" r:id="rId7"/>
    <p:sldId id="786" r:id="rId8"/>
    <p:sldId id="785" r:id="rId9"/>
    <p:sldId id="784" r:id="rId10"/>
    <p:sldId id="778" r:id="rId11"/>
    <p:sldId id="791" r:id="rId12"/>
    <p:sldId id="792" r:id="rId13"/>
    <p:sldId id="793" r:id="rId14"/>
    <p:sldId id="794" r:id="rId15"/>
    <p:sldId id="795" r:id="rId16"/>
    <p:sldId id="796" r:id="rId17"/>
    <p:sldId id="797" r:id="rId18"/>
    <p:sldId id="798" r:id="rId19"/>
    <p:sldId id="799" r:id="rId20"/>
    <p:sldId id="800" r:id="rId21"/>
    <p:sldId id="779" r:id="rId22"/>
    <p:sldId id="806" r:id="rId23"/>
    <p:sldId id="737" r:id="rId24"/>
    <p:sldId id="763" r:id="rId25"/>
    <p:sldId id="768" r:id="rId26"/>
    <p:sldId id="767" r:id="rId27"/>
    <p:sldId id="766" r:id="rId28"/>
    <p:sldId id="807" r:id="rId29"/>
    <p:sldId id="743" r:id="rId30"/>
    <p:sldId id="734" r:id="rId31"/>
    <p:sldId id="729" r:id="rId32"/>
    <p:sldId id="745" r:id="rId33"/>
    <p:sldId id="746" r:id="rId34"/>
    <p:sldId id="801" r:id="rId35"/>
    <p:sldId id="747" r:id="rId36"/>
    <p:sldId id="750" r:id="rId37"/>
    <p:sldId id="775" r:id="rId38"/>
    <p:sldId id="749" r:id="rId39"/>
    <p:sldId id="758" r:id="rId40"/>
    <p:sldId id="759" r:id="rId41"/>
    <p:sldId id="776" r:id="rId42"/>
    <p:sldId id="752" r:id="rId43"/>
    <p:sldId id="772" r:id="rId44"/>
    <p:sldId id="751" r:id="rId45"/>
    <p:sldId id="753" r:id="rId46"/>
    <p:sldId id="769" r:id="rId47"/>
    <p:sldId id="748" r:id="rId48"/>
    <p:sldId id="771" r:id="rId49"/>
    <p:sldId id="777" r:id="rId50"/>
    <p:sldId id="774" r:id="rId51"/>
    <p:sldId id="770" r:id="rId52"/>
    <p:sldId id="773" r:id="rId53"/>
    <p:sldId id="742" r:id="rId54"/>
    <p:sldId id="808" r:id="rId55"/>
    <p:sldId id="802" r:id="rId56"/>
    <p:sldId id="744" r:id="rId57"/>
    <p:sldId id="787" r:id="rId58"/>
    <p:sldId id="683" r:id="rId59"/>
  </p:sldIdLst>
  <p:sldSz cx="9144000" cy="6858000" type="screen4x3"/>
  <p:notesSz cx="6797675" cy="9926638"/>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00"/>
    <a:srgbClr val="FF5F00"/>
    <a:srgbClr val="003366"/>
    <a:srgbClr val="8797B8"/>
    <a:srgbClr val="336699"/>
    <a:srgbClr val="FFFFFF"/>
    <a:srgbClr val="AFBAD1"/>
    <a:srgbClr val="E9ECF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339" autoAdjust="0"/>
    <p:restoredTop sz="86989" autoAdjust="0"/>
  </p:normalViewPr>
  <p:slideViewPr>
    <p:cSldViewPr>
      <p:cViewPr varScale="1">
        <p:scale>
          <a:sx n="61" d="100"/>
          <a:sy n="61" d="100"/>
        </p:scale>
        <p:origin x="-1626"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256" y="-90"/>
      </p:cViewPr>
      <p:guideLst>
        <p:guide orient="horz" pos="3126"/>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E7B8F81B-91BB-4DC6-9136-6282278F25C5}" type="datetimeFigureOut">
              <a:rPr lang="zh-CN" altLang="en-US" smtClean="0"/>
              <a:pPr/>
              <a:t>2015/1/12</a:t>
            </a:fld>
            <a:endParaRPr lang="zh-CN" altLang="en-US"/>
          </a:p>
        </p:txBody>
      </p:sp>
      <p:sp>
        <p:nvSpPr>
          <p:cNvPr id="4" name="页脚占位符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466CB014-D3EC-4B4B-AC12-C063064F785D}" type="slidenum">
              <a:rPr lang="zh-CN" altLang="en-US" smtClean="0"/>
              <a:pPr/>
              <a:t>‹#›</a:t>
            </a:fld>
            <a:endParaRPr lang="zh-CN" altLang="en-US"/>
          </a:p>
        </p:txBody>
      </p:sp>
    </p:spTree>
    <p:extLst>
      <p:ext uri="{BB962C8B-B14F-4D97-AF65-F5344CB8AC3E}">
        <p14:creationId xmlns:p14="http://schemas.microsoft.com/office/powerpoint/2010/main" xmlns="" val="1123327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cs typeface="Arial" pitchFamily="34" charset="0"/>
              </a:defRPr>
            </a:lvl1pPr>
          </a:lstStyle>
          <a:p>
            <a:pPr>
              <a:defRPr/>
            </a:pPr>
            <a:endParaRPr lang="en-US" dirty="0"/>
          </a:p>
        </p:txBody>
      </p:sp>
      <p:sp>
        <p:nvSpPr>
          <p:cNvPr id="33795"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cs typeface="Arial" pitchFamily="34" charset="0"/>
              </a:defRPr>
            </a:lvl1pPr>
          </a:lstStyle>
          <a:p>
            <a:pPr>
              <a:defRPr/>
            </a:pPr>
            <a:fld id="{DE0622ED-09B3-4DA5-BC13-560E47EBAA8E}" type="datetimeFigureOut">
              <a:rPr lang="en-US"/>
              <a:pPr>
                <a:defRPr/>
              </a:pPr>
              <a:t>1/12/2015</a:t>
            </a:fld>
            <a:endParaRPr lang="en-US" dirty="0"/>
          </a:p>
        </p:txBody>
      </p:sp>
      <p:sp>
        <p:nvSpPr>
          <p:cNvPr id="20484"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p:spPr>
      </p:sp>
      <p:sp>
        <p:nvSpPr>
          <p:cNvPr id="33797"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3798"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cs typeface="Arial" pitchFamily="34" charset="0"/>
              </a:defRPr>
            </a:lvl1pPr>
          </a:lstStyle>
          <a:p>
            <a:pPr>
              <a:defRPr/>
            </a:pPr>
            <a:endParaRPr lang="en-US" dirty="0"/>
          </a:p>
        </p:txBody>
      </p:sp>
      <p:sp>
        <p:nvSpPr>
          <p:cNvPr id="33799"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cs typeface="Arial" pitchFamily="34" charset="0"/>
              </a:defRPr>
            </a:lvl1pPr>
          </a:lstStyle>
          <a:p>
            <a:pPr>
              <a:defRPr/>
            </a:pPr>
            <a:fld id="{283C5D58-78EA-4FE7-83BE-1D0760083D6E}" type="slidenum">
              <a:rPr lang="en-US"/>
              <a:pPr>
                <a:defRPr/>
              </a:pPr>
              <a:t>‹#›</a:t>
            </a:fld>
            <a:endParaRPr lang="en-US" dirty="0"/>
          </a:p>
        </p:txBody>
      </p:sp>
    </p:spTree>
    <p:extLst>
      <p:ext uri="{BB962C8B-B14F-4D97-AF65-F5344CB8AC3E}">
        <p14:creationId xmlns:p14="http://schemas.microsoft.com/office/powerpoint/2010/main" xmlns="" val="332328055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baike.baidu.com/view/497829.ht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8" Type="http://schemas.openxmlformats.org/officeDocument/2006/relationships/hyperlink" Target="http://cpro.baidu.com/cpro/ui/uijs.php?rs=1&amp;u=http%3A%2F%2Fnews%2Exinmin%2Ecn%2Fshehui%2F2015%2F01%2F08%2F26426790%2Ehtml&amp;p=baidu&amp;c=news&amp;n=10&amp;t=tpclicked3_hc&amp;q=xinmincn_cpr&amp;k=%D2%BD%C9%FA&amp;k0=%D2%BD%C9%FA&amp;k1=%B8%BE%B2%FA%BF%C6&amp;k2=%C2%E9%C0%B1&amp;k3=%B2%FA%B8%BE&amp;k4=%D4%D0%B8%BE&amp;k5=%C6%CA%B8%B9%B2%FA&amp;sid=d31644de7f2bd32d&amp;ch=0&amp;tu=u1724470&amp;jk=c8dab2841fcd1130&amp;cf=29&amp;fv=11&amp;stid=9&amp;urlid=0&amp;luki=7&amp;seller_id=1&amp;di=128" TargetMode="External"/><Relationship Id="rId3" Type="http://schemas.openxmlformats.org/officeDocument/2006/relationships/hyperlink" Target="http://cpro.baidu.com/cpro/ui/uijs.php?rs=1&amp;u=http%3A%2F%2Fnews%2Exinmin%2Ecn%2Fshehui%2F2015%2F01%2F08%2F26426790%2Ehtml&amp;p=baidu&amp;c=news&amp;n=10&amp;t=tpclicked3_hc&amp;q=xinmincn_cpr&amp;k=%B2%FA%B8%BE&amp;k0=%B2%FA%B8%BE&amp;k1=%D4%D0%B8%BE&amp;k2=%C6%CA%B8%B9%B2%FA&amp;k3=%D2%BD%D4%BA%B8%BE%B2%FA%BF%C6&amp;k4=%D2%BD%D4%BA&amp;k5=%B3%D4%BA%C8%CD%E6%C0%D6&amp;sid=d31644de7f2bd32d&amp;ch=0&amp;tu=u1724470&amp;jk=c8dab2841fcd1130&amp;cf=29&amp;fv=11&amp;stid=9&amp;urlid=0&amp;luki=10&amp;seller_id=1&amp;di=128" TargetMode="External"/><Relationship Id="rId7" Type="http://schemas.openxmlformats.org/officeDocument/2006/relationships/hyperlink" Target="http://search.xinmin.cn/?q=%E5%AD%95%E5%A6%87" TargetMode="External"/><Relationship Id="rId2" Type="http://schemas.openxmlformats.org/officeDocument/2006/relationships/slide" Target="../slides/slide53.xml"/><Relationship Id="rId1" Type="http://schemas.openxmlformats.org/officeDocument/2006/relationships/notesMaster" Target="../notesMasters/notesMaster1.xml"/><Relationship Id="rId6" Type="http://schemas.openxmlformats.org/officeDocument/2006/relationships/hyperlink" Target="http://search.xinmin.cn/?q=%E5%A7%9A%E7%BF%94" TargetMode="External"/><Relationship Id="rId5" Type="http://schemas.openxmlformats.org/officeDocument/2006/relationships/hyperlink" Target="http://search.xinmin.cn/?q=%E9%BA%BB%E9%86%89%E5%B8%88" TargetMode="External"/><Relationship Id="rId4" Type="http://schemas.openxmlformats.org/officeDocument/2006/relationships/hyperlink" Target="http://cpro.baidu.com/cpro/ui/uijs.php?rs=1&amp;u=http%3A%2F%2Fnews%2Exinmin%2Ecn%2Fshehui%2F2015%2F01%2F08%2F26426790%2Ehtml&amp;p=baidu&amp;c=news&amp;n=10&amp;t=tpclicked3_hc&amp;q=xinmincn_cpr&amp;k=%C6%CA%B8%B9%B2%FA&amp;k0=%C6%CA%B8%B9%B2%FA&amp;k1=%D2%BD%D4%BA%B8%BE%B2%FA%BF%C6&amp;k2=%D2%BD%D4%BA&amp;k3=%B3%D4%BA%C8%CD%E6%C0%D6&amp;k4=%C6%CA%B9%AC%B2%FA&amp;k5=%D2%BD%C9%FA&amp;sid=d31644de7f2bd32d&amp;ch=0&amp;tu=u1724470&amp;jk=c8dab2841fcd1130&amp;cf=29&amp;fv=11&amp;stid=9&amp;urlid=0&amp;luki=2&amp;seller_id=1&amp;di=128" TargetMode="External"/><Relationship Id="rId9" Type="http://schemas.openxmlformats.org/officeDocument/2006/relationships/hyperlink" Target="http://cpro.baidu.com/cpro/ui/uijs.php?rs=1&amp;u=http%3A%2F%2Fnews%2Exinmin%2Ecn%2Fshehui%2F2015%2F01%2F08%2F26426790%2Ehtml&amp;p=baidu&amp;c=news&amp;n=10&amp;t=tpclicked3_hc&amp;q=xinmincn_cpr&amp;k=%C6%CA%B9%AC%B2%FA&amp;k0=%C6%CA%B9%AC%B2%FA&amp;k1=%D2%BD%C9%FA&amp;k2=%B8%BE%B2%FA%BF%C6&amp;k3=%C2%E9%C0%B1&amp;k4=%B2%FA%B8%BE&amp;k5=%D4%D0%B8%BE&amp;sid=d31644de7f2bd32d&amp;ch=0&amp;tu=u1724470&amp;jk=c8dab2841fcd1130&amp;cf=29&amp;fv=11&amp;stid=9&amp;urlid=0&amp;luki=6&amp;seller_id=1&amp;di=128"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199683" name="备注占位符 2"/>
          <p:cNvSpPr>
            <a:spLocks noGrp="1"/>
          </p:cNvSpPr>
          <p:nvPr>
            <p:ph type="body" idx="1"/>
          </p:nvPr>
        </p:nvSpPr>
        <p:spPr bwMode="auto">
          <a:noFill/>
        </p:spPr>
        <p:txBody>
          <a:bodyPr/>
          <a:lstStyle/>
          <a:p>
            <a:pPr>
              <a:lnSpc>
                <a:spcPct val="150000"/>
              </a:lnSpc>
            </a:pPr>
            <a:r>
              <a:rPr lang="zh-CN" altLang="en-US" smtClean="0">
                <a:solidFill>
                  <a:srgbClr val="010000"/>
                </a:solidFill>
                <a:latin typeface="楷体_GB2312" pitchFamily="49" charset="-122"/>
                <a:ea typeface="楷体_GB2312" pitchFamily="49" charset="-122"/>
                <a:cs typeface="Arial" pitchFamily="34" charset="0"/>
              </a:rPr>
              <a:t>首先，介绍一下健康中国行的概况。</a:t>
            </a:r>
            <a:endParaRPr lang="en-US" altLang="zh-CN" smtClean="0">
              <a:solidFill>
                <a:srgbClr val="010000"/>
              </a:solidFill>
              <a:latin typeface="楷体_GB2312" pitchFamily="49" charset="-122"/>
              <a:ea typeface="楷体_GB2312" pitchFamily="49" charset="-122"/>
              <a:cs typeface="Arial" pitchFamily="34" charset="0"/>
            </a:endParaRPr>
          </a:p>
          <a:p>
            <a:pPr>
              <a:lnSpc>
                <a:spcPct val="150000"/>
              </a:lnSpc>
            </a:pPr>
            <a:r>
              <a:rPr lang="zh-CN" altLang="en-US" smtClean="0">
                <a:solidFill>
                  <a:srgbClr val="010000"/>
                </a:solidFill>
                <a:latin typeface="楷体_GB2312" pitchFamily="49" charset="-122"/>
                <a:ea typeface="楷体_GB2312" pitchFamily="49" charset="-122"/>
                <a:cs typeface="Arial" pitchFamily="34" charset="0"/>
              </a:rPr>
              <a:t>健康中国行是</a:t>
            </a:r>
            <a:r>
              <a:rPr lang="en-US" altLang="zh-CN" smtClean="0">
                <a:solidFill>
                  <a:srgbClr val="010000"/>
                </a:solidFill>
                <a:latin typeface="楷体_GB2312" pitchFamily="49" charset="-122"/>
                <a:ea typeface="楷体_GB2312" pitchFamily="49" charset="-122"/>
                <a:cs typeface="Arial" pitchFamily="34" charset="0"/>
              </a:rPr>
              <a:t>2013</a:t>
            </a:r>
            <a:r>
              <a:rPr lang="zh-CN" altLang="en-US" smtClean="0">
                <a:solidFill>
                  <a:srgbClr val="010000"/>
                </a:solidFill>
                <a:latin typeface="楷体_GB2312" pitchFamily="49" charset="-122"/>
                <a:ea typeface="楷体_GB2312" pitchFamily="49" charset="-122"/>
                <a:cs typeface="Arial" pitchFamily="34" charset="0"/>
              </a:rPr>
              <a:t>年提出的，主要有这样两个方面的背景。一是深入开展党的群众路线教育实践活动，需要有一揽子措施来支撑国家卫生计生委提出的“服务百姓健康行动”；二是政府机构改革，新组建了国家卫生计生委，并成立了宣传司，加大宣传工作力度，需要一个抓手，通过一定的形式和办法来进一步落实深化医改中健康促进工作任务，努力实现以全民健康促进全面小康建设的目标。基于这样的背景，在国家卫生计生委党组的极力倡导和推动下，健康中国行应时而生。</a:t>
            </a:r>
            <a:endParaRPr lang="en-US" altLang="zh-CN" smtClean="0">
              <a:solidFill>
                <a:srgbClr val="010000"/>
              </a:solidFill>
              <a:latin typeface="楷体_GB2312" pitchFamily="49" charset="-122"/>
              <a:ea typeface="楷体_GB2312" pitchFamily="49" charset="-122"/>
              <a:cs typeface="Arial" pitchFamily="34" charset="0"/>
            </a:endParaRPr>
          </a:p>
          <a:p>
            <a:endParaRPr lang="zh-CN" altLang="zh-CN" smtClean="0">
              <a:ea typeface="楷体_GB2312" pitchFamily="49" charset="-122"/>
              <a:cs typeface="Arial" pitchFamily="34" charset="0"/>
            </a:endParaRPr>
          </a:p>
        </p:txBody>
      </p:sp>
      <p:sp>
        <p:nvSpPr>
          <p:cNvPr id="199684" name="灯片编号占位符 3"/>
          <p:cNvSpPr>
            <a:spLocks noGrp="1"/>
          </p:cNvSpPr>
          <p:nvPr>
            <p:ph type="sldNum" sz="quarter" idx="5"/>
          </p:nvPr>
        </p:nvSpPr>
        <p:spPr bwMode="auto">
          <a:noFill/>
          <a:ln>
            <a:miter lim="800000"/>
            <a:headEnd/>
            <a:tailEnd/>
          </a:ln>
        </p:spPr>
        <p:txBody>
          <a:bodyPr/>
          <a:lstStyle/>
          <a:p>
            <a:fld id="{BBB2E6DC-5152-4E53-82D8-50CB305BD7FE}" type="slidenum">
              <a:rPr lang="en-US" altLang="zh-CN" smtClean="0">
                <a:latin typeface="Arial" pitchFamily="34" charset="0"/>
                <a:ea typeface="宋体" pitchFamily="2" charset="-122"/>
              </a:rPr>
              <a:pPr/>
              <a:t>3</a:t>
            </a:fld>
            <a:endParaRPr lang="en-US" altLang="zh-CN" smtClean="0">
              <a:latin typeface="Arial" pitchFamily="34" charset="0"/>
              <a:ea typeface="宋体"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lang="zh-CN" altLang="en-US" dirty="0" smtClean="0"/>
              <a:t>本来共同的敌人是</a:t>
            </a:r>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30</a:t>
            </a:fld>
            <a:endParaRPr lang="en-US" dirty="0"/>
          </a:p>
        </p:txBody>
      </p:sp>
    </p:spTree>
    <p:extLst>
      <p:ext uri="{BB962C8B-B14F-4D97-AF65-F5344CB8AC3E}">
        <p14:creationId xmlns:p14="http://schemas.microsoft.com/office/powerpoint/2010/main" xmlns="" val="3951860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pPr>
              <a:lnSpc>
                <a:spcPct val="150000"/>
              </a:lnSpc>
            </a:pPr>
            <a:r>
              <a:rPr lang="zh-CN" altLang="en-US" sz="1400" b="1" dirty="0" smtClean="0">
                <a:solidFill>
                  <a:schemeClr val="bg1"/>
                </a:solidFill>
              </a:rPr>
              <a:t>“医乃仁术，大慈恻隐。救死扶伤，普济含灵。”</a:t>
            </a:r>
            <a:endParaRPr lang="en-US" altLang="zh-CN" sz="1400" b="1" dirty="0" smtClean="0">
              <a:solidFill>
                <a:schemeClr val="bg1"/>
              </a:solidFill>
            </a:endParaRPr>
          </a:p>
          <a:p>
            <a:pPr marL="0" indent="0">
              <a:lnSpc>
                <a:spcPct val="150000"/>
              </a:lnSpc>
              <a:buNone/>
            </a:pPr>
            <a:r>
              <a:rPr lang="en-US" altLang="zh-CN" sz="1200" dirty="0" smtClean="0">
                <a:solidFill>
                  <a:schemeClr val="bg1"/>
                </a:solidFill>
              </a:rPr>
              <a:t>                                                  —— 《</a:t>
            </a:r>
            <a:r>
              <a:rPr lang="zh-CN" altLang="en-US" sz="1200" dirty="0" smtClean="0">
                <a:solidFill>
                  <a:schemeClr val="bg1"/>
                </a:solidFill>
              </a:rPr>
              <a:t>大医精诚</a:t>
            </a:r>
            <a:r>
              <a:rPr lang="en-US" altLang="zh-CN" sz="1200" dirty="0" smtClean="0">
                <a:solidFill>
                  <a:schemeClr val="bg1"/>
                </a:solidFill>
              </a:rPr>
              <a:t>》</a:t>
            </a:r>
            <a:r>
              <a:rPr lang="zh-CN" altLang="en-US" sz="1200" dirty="0" smtClean="0">
                <a:solidFill>
                  <a:schemeClr val="bg1"/>
                </a:solidFill>
              </a:rPr>
              <a:t>（孙思邈获赠四言诗）</a:t>
            </a:r>
            <a:endParaRPr lang="en-US" altLang="zh-CN" sz="1200" dirty="0" smtClean="0">
              <a:solidFill>
                <a:schemeClr val="bg1"/>
              </a:solidFill>
            </a:endParaRPr>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35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sz="1200" dirty="0" smtClean="0"/>
              <a:t>1864</a:t>
            </a:r>
            <a:r>
              <a:rPr lang="zh-CN" altLang="en-US" sz="1200" dirty="0" smtClean="0"/>
              <a:t>年梅奥医生在明尼苏达州罗切斯特市创建了一个以救治美国南北战争伤员为主的诊所。战后梅奥医生的两个儿子秉承父业，与当地一所女修道院合作，扩大诊所规模。从</a:t>
            </a:r>
            <a:r>
              <a:rPr lang="en-US" altLang="zh-CN" sz="1200" dirty="0" smtClean="0"/>
              <a:t>20</a:t>
            </a:r>
            <a:r>
              <a:rPr lang="zh-CN" altLang="en-US" sz="1200" dirty="0" smtClean="0"/>
              <a:t>世纪初开始，梅奥诊所逐渐创建起了一套新的医学管理模式、医学理念和治疗手段，成为一家多专科协作管理医院，创立了住院医生（专管病房的医生）培训系统。如今，梅奥诊所在佛罗里达州和亚利桑那州另设有分所，同时拥有自己的医学院和涵盖周边几个州的数十家医疗诊所，其临床专家及科学家已达</a:t>
            </a:r>
            <a:r>
              <a:rPr lang="en-US" altLang="zh-CN" sz="1200" dirty="0" smtClean="0"/>
              <a:t>2700</a:t>
            </a:r>
            <a:r>
              <a:rPr lang="zh-CN" altLang="en-US" sz="1200" dirty="0" smtClean="0"/>
              <a:t>多名。</a:t>
            </a:r>
            <a:endParaRPr lang="en-US" altLang="zh-CN" sz="1200" dirty="0" smtClean="0"/>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37</a:t>
            </a:fld>
            <a:endParaRPr lang="en-US" dirty="0"/>
          </a:p>
        </p:txBody>
      </p:sp>
    </p:spTree>
    <p:extLst>
      <p:ext uri="{BB962C8B-B14F-4D97-AF65-F5344CB8AC3E}">
        <p14:creationId xmlns:p14="http://schemas.microsoft.com/office/powerpoint/2010/main" xmlns="" val="3295699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lang="zh-CN" altLang="en-US" sz="1200" b="0" i="0" kern="1200" dirty="0" smtClean="0">
                <a:solidFill>
                  <a:schemeClr val="tx1"/>
                </a:solidFill>
                <a:effectLst/>
                <a:latin typeface="Calibri" pitchFamily="34" charset="0"/>
                <a:ea typeface="+mn-ea"/>
                <a:cs typeface="+mn-cs"/>
              </a:rPr>
              <a:t>电视剧集</a:t>
            </a:r>
            <a:r>
              <a:rPr lang="en-US" altLang="zh-CN" sz="1200" b="0" i="0" kern="1200" dirty="0" smtClean="0">
                <a:solidFill>
                  <a:schemeClr val="tx1"/>
                </a:solidFill>
                <a:effectLst/>
                <a:latin typeface="Calibri" pitchFamily="34" charset="0"/>
                <a:ea typeface="+mn-ea"/>
                <a:cs typeface="+mn-cs"/>
              </a:rPr>
              <a:t>《</a:t>
            </a:r>
            <a:r>
              <a:rPr lang="zh-CN" altLang="en-US" sz="1200" b="0" i="0" kern="1200" dirty="0" smtClean="0">
                <a:solidFill>
                  <a:schemeClr val="tx1"/>
                </a:solidFill>
                <a:effectLst/>
                <a:latin typeface="Calibri" pitchFamily="34" charset="0"/>
                <a:ea typeface="+mn-ea"/>
                <a:cs typeface="+mn-cs"/>
              </a:rPr>
              <a:t>急诊室的故事</a:t>
            </a:r>
            <a:r>
              <a:rPr lang="en-US" altLang="zh-CN" sz="1200" b="0" i="0" kern="1200" dirty="0" smtClean="0">
                <a:solidFill>
                  <a:schemeClr val="tx1"/>
                </a:solidFill>
                <a:effectLst/>
                <a:latin typeface="Calibri" pitchFamily="34" charset="0"/>
                <a:ea typeface="+mn-ea"/>
                <a:cs typeface="+mn-cs"/>
              </a:rPr>
              <a:t>》</a:t>
            </a:r>
            <a:r>
              <a:rPr lang="zh-CN" altLang="en-US" sz="1200" b="0" i="0" kern="1200" dirty="0" smtClean="0">
                <a:solidFill>
                  <a:schemeClr val="tx1"/>
                </a:solidFill>
                <a:effectLst/>
                <a:latin typeface="Calibri" pitchFamily="34" charset="0"/>
                <a:ea typeface="+mn-ea"/>
                <a:cs typeface="+mn-cs"/>
              </a:rPr>
              <a:t>，自</a:t>
            </a:r>
            <a:r>
              <a:rPr lang="en-US" altLang="zh-CN" sz="1200" b="0" i="0" kern="1200" dirty="0" smtClean="0">
                <a:solidFill>
                  <a:schemeClr val="tx1"/>
                </a:solidFill>
                <a:effectLst/>
                <a:latin typeface="Calibri" pitchFamily="34" charset="0"/>
                <a:ea typeface="+mn-ea"/>
                <a:cs typeface="+mn-cs"/>
              </a:rPr>
              <a:t>1994</a:t>
            </a:r>
            <a:r>
              <a:rPr lang="zh-CN" altLang="en-US" sz="1200" b="0" i="0" kern="1200" dirty="0" smtClean="0">
                <a:solidFill>
                  <a:schemeClr val="tx1"/>
                </a:solidFill>
                <a:effectLst/>
                <a:latin typeface="Calibri" pitchFamily="34" charset="0"/>
                <a:ea typeface="+mn-ea"/>
                <a:cs typeface="+mn-cs"/>
              </a:rPr>
              <a:t>年开播以来，共获得创纪录的</a:t>
            </a:r>
            <a:r>
              <a:rPr lang="en-US" altLang="zh-CN" sz="1200" b="0" i="0" kern="1200" dirty="0" smtClean="0">
                <a:solidFill>
                  <a:schemeClr val="tx1"/>
                </a:solidFill>
                <a:effectLst/>
                <a:latin typeface="Calibri" pitchFamily="34" charset="0"/>
                <a:ea typeface="+mn-ea"/>
                <a:cs typeface="+mn-cs"/>
              </a:rPr>
              <a:t>21</a:t>
            </a:r>
            <a:r>
              <a:rPr lang="zh-CN" altLang="en-US" sz="1200" b="0" i="0" kern="1200" dirty="0" smtClean="0">
                <a:solidFill>
                  <a:schemeClr val="tx1"/>
                </a:solidFill>
                <a:effectLst/>
                <a:latin typeface="Calibri" pitchFamily="34" charset="0"/>
                <a:ea typeface="+mn-ea"/>
                <a:cs typeface="+mn-cs"/>
              </a:rPr>
              <a:t>项艾美奖及</a:t>
            </a:r>
            <a:r>
              <a:rPr lang="en-US" altLang="zh-CN" sz="1200" b="0" i="0" kern="1200" dirty="0" smtClean="0">
                <a:solidFill>
                  <a:schemeClr val="tx1"/>
                </a:solidFill>
                <a:effectLst/>
                <a:latin typeface="Calibri" pitchFamily="34" charset="0"/>
                <a:ea typeface="+mn-ea"/>
                <a:cs typeface="+mn-cs"/>
              </a:rPr>
              <a:t>115</a:t>
            </a:r>
            <a:r>
              <a:rPr lang="zh-CN" altLang="en-US" sz="1200" b="0" i="0" kern="1200" dirty="0" smtClean="0">
                <a:solidFill>
                  <a:schemeClr val="tx1"/>
                </a:solidFill>
                <a:effectLst/>
                <a:latin typeface="Calibri" pitchFamily="34" charset="0"/>
                <a:ea typeface="+mn-ea"/>
                <a:cs typeface="+mn-cs"/>
              </a:rPr>
              <a:t>项提名，讲述发生在</a:t>
            </a:r>
            <a:r>
              <a:rPr lang="zh-CN" altLang="en-US" sz="1200" b="0" i="0" u="none" strike="noStrike" kern="1200" dirty="0" smtClean="0">
                <a:solidFill>
                  <a:schemeClr val="tx1"/>
                </a:solidFill>
                <a:effectLst/>
                <a:latin typeface="Calibri" pitchFamily="34" charset="0"/>
                <a:ea typeface="+mn-ea"/>
                <a:cs typeface="+mn-cs"/>
                <a:hlinkClick r:id="rId3"/>
              </a:rPr>
              <a:t>美国芝加哥</a:t>
            </a:r>
            <a:r>
              <a:rPr lang="zh-CN" altLang="en-US" sz="1200" b="0" i="0" kern="1200" dirty="0" smtClean="0">
                <a:solidFill>
                  <a:schemeClr val="tx1"/>
                </a:solidFill>
                <a:effectLst/>
                <a:latin typeface="Calibri" pitchFamily="34" charset="0"/>
                <a:ea typeface="+mn-ea"/>
                <a:cs typeface="+mn-cs"/>
              </a:rPr>
              <a:t>一家急诊室的故事，这里每天收治的都是需要急救的病人，每位医护人员都用自己的高超的医术和仁慈的爱心对每一位患者进行救助。</a:t>
            </a:r>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44</a:t>
            </a:fld>
            <a:endParaRPr lang="en-US" dirty="0"/>
          </a:p>
        </p:txBody>
      </p:sp>
    </p:spTree>
    <p:extLst>
      <p:ext uri="{BB962C8B-B14F-4D97-AF65-F5344CB8AC3E}">
        <p14:creationId xmlns:p14="http://schemas.microsoft.com/office/powerpoint/2010/main" xmlns="" val="2612115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lang="zh-CN" altLang="en-US" dirty="0" smtClean="0"/>
              <a:t>电视剧集</a:t>
            </a:r>
            <a:r>
              <a:rPr lang="en-US" altLang="zh-CN" dirty="0" smtClean="0"/>
              <a:t>《</a:t>
            </a:r>
            <a:r>
              <a:rPr lang="zh-CN" altLang="en-US" dirty="0" smtClean="0"/>
              <a:t>急诊室的故事</a:t>
            </a:r>
            <a:r>
              <a:rPr lang="en-US" altLang="zh-CN" dirty="0" smtClean="0"/>
              <a:t>》</a:t>
            </a:r>
            <a:r>
              <a:rPr lang="zh-CN" altLang="en-US" dirty="0" smtClean="0"/>
              <a:t>，自</a:t>
            </a:r>
            <a:r>
              <a:rPr lang="en-US" altLang="zh-CN" dirty="0" smtClean="0"/>
              <a:t>1994</a:t>
            </a:r>
            <a:r>
              <a:rPr lang="zh-CN" altLang="en-US" dirty="0" smtClean="0"/>
              <a:t>年开播以来，共获得创纪录的</a:t>
            </a:r>
            <a:r>
              <a:rPr lang="en-US" altLang="zh-CN" dirty="0" smtClean="0"/>
              <a:t>21</a:t>
            </a:r>
            <a:r>
              <a:rPr lang="zh-CN" altLang="en-US" dirty="0" smtClean="0"/>
              <a:t>项艾美奖及</a:t>
            </a:r>
            <a:r>
              <a:rPr lang="en-US" altLang="zh-CN" dirty="0" smtClean="0"/>
              <a:t>115</a:t>
            </a:r>
            <a:r>
              <a:rPr lang="zh-CN" altLang="en-US" dirty="0" smtClean="0"/>
              <a:t>项提名，讲述发生在美国芝加哥一家急诊室的故事，这里每天收治的都是需要急救的病人，每位医护人员都用自己的高超的医术和仁慈的爱心对每一位患者进行救助。</a:t>
            </a:r>
            <a:endParaRPr lang="en-US" altLang="zh-CN" dirty="0" smtClean="0"/>
          </a:p>
          <a:p>
            <a:pPr latinLnBrk="0"/>
            <a:r>
              <a:rPr lang="zh-CN" altLang="en-US" sz="1200" b="0" i="0" kern="1200" dirty="0" smtClean="0">
                <a:solidFill>
                  <a:schemeClr val="tx1"/>
                </a:solidFill>
                <a:effectLst/>
                <a:latin typeface="Calibri" pitchFamily="34" charset="0"/>
                <a:ea typeface="+mn-ea"/>
                <a:cs typeface="+mn-cs"/>
              </a:rPr>
              <a:t> 国际急诊医学联合会主席</a:t>
            </a:r>
            <a:r>
              <a:rPr lang="en-US" altLang="zh-CN" sz="1200" b="0" i="0" kern="1200" dirty="0" err="1" smtClean="0">
                <a:solidFill>
                  <a:schemeClr val="tx1"/>
                </a:solidFill>
                <a:effectLst/>
                <a:latin typeface="Calibri" pitchFamily="34" charset="0"/>
                <a:ea typeface="+mn-ea"/>
                <a:cs typeface="+mn-cs"/>
              </a:rPr>
              <a:t>PeterCameron</a:t>
            </a:r>
            <a:r>
              <a:rPr lang="zh-CN" altLang="en-US" sz="1200" b="0" i="0" kern="1200" dirty="0" smtClean="0">
                <a:solidFill>
                  <a:schemeClr val="tx1"/>
                </a:solidFill>
                <a:effectLst/>
                <a:latin typeface="Calibri" pitchFamily="34" charset="0"/>
                <a:ea typeface="+mn-ea"/>
                <a:cs typeface="+mn-cs"/>
              </a:rPr>
              <a:t>曾在接受南都记者专访时建议，对公民进行医学知识教育一个很好的途径是电视剧。</a:t>
            </a:r>
          </a:p>
          <a:p>
            <a:pPr latinLnBrk="0"/>
            <a:r>
              <a:rPr lang="zh-CN" altLang="en-US" sz="1200" b="0" i="0" kern="1200" dirty="0" smtClean="0">
                <a:solidFill>
                  <a:schemeClr val="tx1"/>
                </a:solidFill>
                <a:effectLst/>
                <a:latin typeface="Calibri" pitchFamily="34" charset="0"/>
                <a:ea typeface="+mn-ea"/>
                <a:cs typeface="+mn-cs"/>
              </a:rPr>
              <a:t>“你不可能直接让人们上学或者上课，没人会愿意听，所以最好的办法是让人们在电视上看到现实生活中的急诊部门到底怎样发挥功效，他们应该在做些什么。”</a:t>
            </a:r>
            <a:r>
              <a:rPr lang="zh-CN" altLang="en-US" dirty="0" smtClean="0"/>
              <a:t/>
            </a:r>
            <a:br>
              <a:rPr lang="zh-CN" altLang="en-US" dirty="0" smtClean="0"/>
            </a:br>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45</a:t>
            </a:fld>
            <a:endParaRPr lang="en-US" dirty="0"/>
          </a:p>
        </p:txBody>
      </p:sp>
    </p:spTree>
    <p:extLst>
      <p:ext uri="{BB962C8B-B14F-4D97-AF65-F5344CB8AC3E}">
        <p14:creationId xmlns:p14="http://schemas.microsoft.com/office/powerpoint/2010/main" xmlns="" val="2033859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48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52</a:t>
            </a:fld>
            <a:endParaRPr lang="en-US" dirty="0"/>
          </a:p>
        </p:txBody>
      </p:sp>
    </p:spTree>
    <p:extLst>
      <p:ext uri="{BB962C8B-B14F-4D97-AF65-F5344CB8AC3E}">
        <p14:creationId xmlns:p14="http://schemas.microsoft.com/office/powerpoint/2010/main" xmlns="" val="9016923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r>
              <a:rPr lang="en-US" altLang="zh-CN" dirty="0" smtClean="0">
                <a:latin typeface="+mn-lt"/>
              </a:rPr>
              <a:t>http://news.xinmin.cn/shehui/2015/01/08/26426790.html</a:t>
            </a:r>
            <a:r>
              <a:rPr lang="zh-CN" altLang="en-US" dirty="0" smtClean="0">
                <a:latin typeface="+mn-lt"/>
              </a:rPr>
              <a:t>　</a:t>
            </a:r>
            <a:r>
              <a:rPr lang="en-US" altLang="zh-CN" dirty="0" smtClean="0">
                <a:latin typeface="+mn-lt"/>
              </a:rPr>
              <a:t>2015</a:t>
            </a:r>
            <a:r>
              <a:rPr lang="zh-CN" altLang="en-US" dirty="0" smtClean="0">
                <a:latin typeface="+mn-lt"/>
              </a:rPr>
              <a:t>年</a:t>
            </a:r>
            <a:r>
              <a:rPr lang="en-US" altLang="zh-CN" dirty="0" smtClean="0">
                <a:latin typeface="+mn-lt"/>
              </a:rPr>
              <a:t>1</a:t>
            </a:r>
            <a:r>
              <a:rPr lang="zh-CN" altLang="en-US" dirty="0" smtClean="0">
                <a:latin typeface="+mn-lt"/>
              </a:rPr>
              <a:t>月</a:t>
            </a:r>
            <a:r>
              <a:rPr lang="en-US" altLang="zh-CN" dirty="0" smtClean="0">
                <a:latin typeface="+mn-lt"/>
              </a:rPr>
              <a:t>6</a:t>
            </a:r>
            <a:r>
              <a:rPr lang="zh-CN" altLang="en-US" dirty="0" smtClean="0">
                <a:latin typeface="+mn-lt"/>
              </a:rPr>
              <a:t>日，一组给“聋哑</a:t>
            </a:r>
            <a:r>
              <a:rPr lang="zh-CN" altLang="en-US" dirty="0" smtClean="0">
                <a:latin typeface="+mn-lt"/>
                <a:hlinkClick r:id="rId3"/>
              </a:rPr>
              <a:t>产妇</a:t>
            </a:r>
            <a:r>
              <a:rPr lang="zh-CN" altLang="en-US" dirty="0" smtClean="0">
                <a:latin typeface="+mn-lt"/>
              </a:rPr>
              <a:t>做</a:t>
            </a:r>
            <a:r>
              <a:rPr lang="zh-CN" altLang="en-US" dirty="0" smtClean="0">
                <a:latin typeface="+mn-lt"/>
                <a:hlinkClick r:id="rId4"/>
              </a:rPr>
              <a:t>剖腹产</a:t>
            </a:r>
            <a:r>
              <a:rPr lang="zh-CN" altLang="en-US" dirty="0" smtClean="0">
                <a:latin typeface="+mn-lt"/>
              </a:rPr>
              <a:t>，帅气</a:t>
            </a:r>
            <a:r>
              <a:rPr lang="zh-CN" altLang="en-US" dirty="0" smtClean="0">
                <a:latin typeface="+mn-lt"/>
                <a:hlinkClick r:id="rId5"/>
              </a:rPr>
              <a:t>麻醉师</a:t>
            </a:r>
            <a:r>
              <a:rPr lang="zh-CN" altLang="en-US" dirty="0" smtClean="0">
                <a:latin typeface="+mn-lt"/>
              </a:rPr>
              <a:t>用漫画与她交流”的图片，引发了网友们的热传。网友纷纷评论，“小小漫画，让医患关系多了几分温情。”“帅帅哒</a:t>
            </a:r>
            <a:r>
              <a:rPr lang="zh-CN" altLang="en-US" dirty="0" smtClean="0">
                <a:latin typeface="+mn-lt"/>
                <a:hlinkClick r:id="rId5"/>
              </a:rPr>
              <a:t>麻醉师</a:t>
            </a:r>
            <a:r>
              <a:rPr lang="en-US" altLang="zh-CN" dirty="0" smtClean="0">
                <a:latin typeface="+mn-lt"/>
              </a:rPr>
              <a:t>~</a:t>
            </a:r>
            <a:r>
              <a:rPr lang="zh-CN" altLang="en-US" dirty="0" smtClean="0">
                <a:latin typeface="+mn-lt"/>
              </a:rPr>
              <a:t>太赞啦</a:t>
            </a:r>
            <a:r>
              <a:rPr lang="en-US" altLang="zh-CN" dirty="0" smtClean="0">
                <a:latin typeface="+mn-lt"/>
              </a:rPr>
              <a:t>~</a:t>
            </a:r>
            <a:r>
              <a:rPr lang="zh-CN" altLang="en-US" dirty="0" smtClean="0">
                <a:latin typeface="+mn-lt"/>
              </a:rPr>
              <a:t>真有爱。”</a:t>
            </a:r>
          </a:p>
          <a:p>
            <a:r>
              <a:rPr lang="zh-CN" altLang="en-US" dirty="0" smtClean="0">
                <a:latin typeface="+mn-lt"/>
              </a:rPr>
              <a:t>　　这组漫画的作者是湖南省荣军医院的</a:t>
            </a:r>
            <a:r>
              <a:rPr lang="zh-CN" altLang="en-US" dirty="0" smtClean="0">
                <a:latin typeface="+mn-lt"/>
                <a:hlinkClick r:id="rId5"/>
              </a:rPr>
              <a:t>麻醉师</a:t>
            </a:r>
            <a:r>
              <a:rPr lang="zh-CN" altLang="en-US" dirty="0" smtClean="0">
                <a:latin typeface="+mn-lt"/>
                <a:hlinkClick r:id="rId6"/>
              </a:rPr>
              <a:t>姚翔</a:t>
            </a:r>
            <a:r>
              <a:rPr lang="zh-CN" altLang="en-US" dirty="0" smtClean="0">
                <a:latin typeface="+mn-lt"/>
              </a:rPr>
              <a:t>，今年</a:t>
            </a:r>
            <a:r>
              <a:rPr lang="en-US" altLang="zh-CN" dirty="0" smtClean="0">
                <a:latin typeface="+mn-lt"/>
              </a:rPr>
              <a:t>26</a:t>
            </a:r>
            <a:r>
              <a:rPr lang="zh-CN" altLang="en-US" dirty="0" smtClean="0">
                <a:latin typeface="+mn-lt"/>
              </a:rPr>
              <a:t>岁，毕业于长沙医学院，刚刚工作半年多。</a:t>
            </a:r>
            <a:endParaRPr lang="en-US" altLang="zh-CN" dirty="0" smtClean="0">
              <a:latin typeface="+mn-lt"/>
            </a:endParaRPr>
          </a:p>
          <a:p>
            <a:r>
              <a:rPr lang="zh-CN" altLang="en-US" dirty="0" smtClean="0">
                <a:latin typeface="+mn-lt"/>
              </a:rPr>
              <a:t>漫画中，</a:t>
            </a:r>
            <a:r>
              <a:rPr lang="zh-CN" altLang="en-US" dirty="0" smtClean="0">
                <a:latin typeface="+mn-lt"/>
                <a:hlinkClick r:id="rId6"/>
              </a:rPr>
              <a:t>姚翔</a:t>
            </a:r>
            <a:r>
              <a:rPr lang="zh-CN" altLang="en-US" dirty="0" smtClean="0">
                <a:latin typeface="+mn-lt"/>
              </a:rPr>
              <a:t>对</a:t>
            </a:r>
            <a:r>
              <a:rPr lang="zh-CN" altLang="en-US" dirty="0" smtClean="0">
                <a:latin typeface="+mn-lt"/>
                <a:hlinkClick r:id="rId7"/>
              </a:rPr>
              <a:t>孕妇</a:t>
            </a:r>
            <a:r>
              <a:rPr lang="zh-CN" altLang="en-US" dirty="0" smtClean="0">
                <a:latin typeface="+mn-lt"/>
              </a:rPr>
              <a:t>的整个生产过程进行了简单的描述，并将麻醉过程中需要注意的事项进行了标注，不仅文字简洁，配有体位示意图、</a:t>
            </a:r>
            <a:r>
              <a:rPr lang="zh-CN" altLang="en-US" dirty="0" smtClean="0">
                <a:latin typeface="+mn-lt"/>
                <a:hlinkClick r:id="rId8"/>
              </a:rPr>
              <a:t>医生</a:t>
            </a:r>
            <a:r>
              <a:rPr lang="zh-CN" altLang="en-US" dirty="0" smtClean="0">
                <a:latin typeface="+mn-lt"/>
              </a:rPr>
              <a:t>手术图、可爱的宝宝图，还用彩笔涂上了颜色，十分有趣。有意思的是，</a:t>
            </a:r>
            <a:r>
              <a:rPr lang="zh-CN" altLang="en-US" dirty="0" smtClean="0">
                <a:latin typeface="+mn-lt"/>
                <a:hlinkClick r:id="rId6"/>
              </a:rPr>
              <a:t>姚翔</a:t>
            </a:r>
            <a:r>
              <a:rPr lang="zh-CN" altLang="en-US" dirty="0" smtClean="0">
                <a:latin typeface="+mn-lt"/>
              </a:rPr>
              <a:t>还不忘附文自嘲“我知道我的字丑”，不禁让人会心一笑。</a:t>
            </a:r>
          </a:p>
          <a:p>
            <a:r>
              <a:rPr lang="zh-CN" altLang="en-US" dirty="0" smtClean="0">
                <a:latin typeface="+mn-lt"/>
              </a:rPr>
              <a:t>　　下午两点左右，</a:t>
            </a:r>
            <a:r>
              <a:rPr lang="zh-CN" altLang="en-US" dirty="0" smtClean="0">
                <a:latin typeface="+mn-lt"/>
                <a:hlinkClick r:id="rId6"/>
              </a:rPr>
              <a:t>姚翔</a:t>
            </a:r>
            <a:r>
              <a:rPr lang="zh-CN" altLang="en-US" dirty="0" smtClean="0">
                <a:latin typeface="+mn-lt"/>
              </a:rPr>
              <a:t>在为那位</a:t>
            </a:r>
            <a:r>
              <a:rPr lang="zh-CN" altLang="en-US" dirty="0" smtClean="0">
                <a:latin typeface="+mn-lt"/>
                <a:hlinkClick r:id="rId7"/>
              </a:rPr>
              <a:t>孕妇</a:t>
            </a:r>
            <a:r>
              <a:rPr lang="zh-CN" altLang="en-US" dirty="0" smtClean="0">
                <a:latin typeface="+mn-lt"/>
              </a:rPr>
              <a:t>进行麻醉前，把漫画给那位</a:t>
            </a:r>
            <a:r>
              <a:rPr lang="zh-CN" altLang="en-US" dirty="0" smtClean="0">
                <a:latin typeface="+mn-lt"/>
                <a:hlinkClick r:id="rId7"/>
              </a:rPr>
              <a:t>孕妇</a:t>
            </a:r>
            <a:r>
              <a:rPr lang="zh-CN" altLang="en-US" dirty="0" smtClean="0">
                <a:latin typeface="+mn-lt"/>
              </a:rPr>
              <a:t>看了，“她脸上的紧张感明显就少多了，轻松多了。”</a:t>
            </a:r>
          </a:p>
          <a:p>
            <a:r>
              <a:rPr lang="zh-CN" altLang="en-US" dirty="0" smtClean="0">
                <a:latin typeface="+mn-lt"/>
              </a:rPr>
              <a:t>　　因为</a:t>
            </a:r>
            <a:r>
              <a:rPr lang="zh-CN" altLang="en-US" dirty="0" smtClean="0">
                <a:latin typeface="+mn-lt"/>
                <a:hlinkClick r:id="rId6"/>
              </a:rPr>
              <a:t>姚翔</a:t>
            </a:r>
            <a:r>
              <a:rPr lang="zh-CN" altLang="en-US" dirty="0" smtClean="0">
                <a:latin typeface="+mn-lt"/>
              </a:rPr>
              <a:t>的漫画内容通俗易懂，且很幽默实用，这让双方都配合得很好，</a:t>
            </a:r>
            <a:r>
              <a:rPr lang="zh-CN" altLang="en-US" dirty="0" smtClean="0">
                <a:latin typeface="+mn-lt"/>
                <a:hlinkClick r:id="rId7"/>
              </a:rPr>
              <a:t>孕妇</a:t>
            </a:r>
            <a:r>
              <a:rPr lang="zh-CN" altLang="en-US" dirty="0" smtClean="0">
                <a:latin typeface="+mn-lt"/>
              </a:rPr>
              <a:t>也因此在进入产房一个多小时候，就</a:t>
            </a:r>
            <a:r>
              <a:rPr lang="zh-CN" altLang="en-US" dirty="0" smtClean="0">
                <a:latin typeface="+mn-lt"/>
                <a:hlinkClick r:id="rId9"/>
              </a:rPr>
              <a:t>剖宫产</a:t>
            </a:r>
            <a:r>
              <a:rPr lang="zh-CN" altLang="en-US" dirty="0" smtClean="0">
                <a:latin typeface="+mn-lt"/>
              </a:rPr>
              <a:t>出一个</a:t>
            </a:r>
            <a:r>
              <a:rPr lang="en-US" altLang="zh-CN" dirty="0" smtClean="0">
                <a:latin typeface="+mn-lt"/>
              </a:rPr>
              <a:t>7</a:t>
            </a:r>
            <a:r>
              <a:rPr lang="zh-CN" altLang="en-US" dirty="0" smtClean="0">
                <a:latin typeface="+mn-lt"/>
              </a:rPr>
              <a:t>斤的小男孩。</a:t>
            </a:r>
          </a:p>
          <a:p>
            <a:endParaRPr lang="zh-CN" altLang="en-US" dirty="0" smtClean="0">
              <a:latin typeface="+mn-lt"/>
            </a:endParaRPr>
          </a:p>
          <a:p>
            <a:endParaRPr lang="zh-CN" altLang="en-US" dirty="0"/>
          </a:p>
        </p:txBody>
      </p:sp>
      <p:sp>
        <p:nvSpPr>
          <p:cNvPr id="4" name="灯片编号占位符 3"/>
          <p:cNvSpPr>
            <a:spLocks noGrp="1"/>
          </p:cNvSpPr>
          <p:nvPr>
            <p:ph type="sldNum" sz="quarter" idx="10"/>
          </p:nvPr>
        </p:nvSpPr>
        <p:spPr/>
        <p:txBody>
          <a:bodyPr/>
          <a:lstStyle/>
          <a:p>
            <a:fld id="{DDD5F538-8BAF-4FC0-822D-00EEB270AD87}" type="slidenum">
              <a:rPr lang="zh-CN" altLang="en-US" smtClean="0"/>
              <a:pPr/>
              <a:t>53</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r>
              <a:rPr lang="zh-CN" altLang="en-US" sz="1200" b="0" kern="1200" dirty="0" smtClean="0">
                <a:solidFill>
                  <a:schemeClr val="tx1"/>
                </a:solidFill>
                <a:latin typeface="Calibri" pitchFamily="34" charset="0"/>
                <a:ea typeface="+mn-ea"/>
                <a:cs typeface="+mn-cs"/>
              </a:rPr>
              <a:t>六、构建和谐医患关系取得积极进展</a:t>
            </a:r>
            <a:endParaRPr lang="zh-CN" altLang="en-US" sz="1200" b="1" kern="1200" dirty="0" smtClean="0">
              <a:solidFill>
                <a:schemeClr val="tx1"/>
              </a:solidFill>
              <a:latin typeface="Calibri" pitchFamily="34" charset="0"/>
              <a:ea typeface="+mn-ea"/>
              <a:cs typeface="+mn-cs"/>
            </a:endParaRPr>
          </a:p>
          <a:p>
            <a:r>
              <a:rPr lang="en-US" altLang="zh-CN" sz="1200" kern="1200" dirty="0" smtClean="0">
                <a:solidFill>
                  <a:schemeClr val="tx1"/>
                </a:solidFill>
                <a:latin typeface="Calibri" pitchFamily="34" charset="0"/>
                <a:ea typeface="+mn-ea"/>
                <a:cs typeface="+mn-cs"/>
              </a:rPr>
              <a:t>2014</a:t>
            </a:r>
            <a:r>
              <a:rPr lang="zh-CN" altLang="en-US" sz="1200" kern="1200" dirty="0" smtClean="0">
                <a:solidFill>
                  <a:schemeClr val="tx1"/>
                </a:solidFill>
                <a:latin typeface="Calibri" pitchFamily="34" charset="0"/>
                <a:ea typeface="+mn-ea"/>
                <a:cs typeface="+mn-cs"/>
              </a:rPr>
              <a:t>年全国两会，“构建和谐医患关系”被首次写入政府工作报告。国家卫生计生委会同相关部门认真落实，从法治、德治、机制多方面综合治理，一是加强法治，开展维护医疗秩序打击涉医违法犯罪专项行动，截至</a:t>
            </a:r>
            <a:r>
              <a:rPr lang="en-US" altLang="zh-CN" sz="1200" kern="1200" dirty="0" smtClean="0">
                <a:solidFill>
                  <a:schemeClr val="tx1"/>
                </a:solidFill>
                <a:latin typeface="Calibri" pitchFamily="34" charset="0"/>
                <a:ea typeface="+mn-ea"/>
                <a:cs typeface="+mn-cs"/>
              </a:rPr>
              <a:t>2014</a:t>
            </a:r>
            <a:r>
              <a:rPr lang="zh-CN" altLang="en-US" sz="1200" kern="1200" dirty="0" smtClean="0">
                <a:solidFill>
                  <a:schemeClr val="tx1"/>
                </a:solidFill>
                <a:latin typeface="Calibri" pitchFamily="34" charset="0"/>
                <a:ea typeface="+mn-ea"/>
                <a:cs typeface="+mn-cs"/>
              </a:rPr>
              <a:t>年</a:t>
            </a:r>
            <a:r>
              <a:rPr lang="en-US" altLang="zh-CN" sz="1200" kern="1200" dirty="0" smtClean="0">
                <a:solidFill>
                  <a:schemeClr val="tx1"/>
                </a:solidFill>
                <a:latin typeface="Calibri" pitchFamily="34" charset="0"/>
                <a:ea typeface="+mn-ea"/>
                <a:cs typeface="+mn-cs"/>
              </a:rPr>
              <a:t>11</a:t>
            </a:r>
            <a:r>
              <a:rPr lang="zh-CN" altLang="en-US" sz="1200" kern="1200" dirty="0" smtClean="0">
                <a:solidFill>
                  <a:schemeClr val="tx1"/>
                </a:solidFill>
                <a:latin typeface="Calibri" pitchFamily="34" charset="0"/>
                <a:ea typeface="+mn-ea"/>
                <a:cs typeface="+mn-cs"/>
              </a:rPr>
              <a:t>月，公安机关破获涉医刑事案件</a:t>
            </a:r>
            <a:r>
              <a:rPr lang="en-US" altLang="zh-CN" sz="1200" kern="1200" dirty="0" smtClean="0">
                <a:solidFill>
                  <a:schemeClr val="tx1"/>
                </a:solidFill>
                <a:latin typeface="Calibri" pitchFamily="34" charset="0"/>
                <a:ea typeface="+mn-ea"/>
                <a:cs typeface="+mn-cs"/>
              </a:rPr>
              <a:t>1322</a:t>
            </a:r>
            <a:r>
              <a:rPr lang="zh-CN" altLang="en-US" sz="1200" kern="1200" dirty="0" smtClean="0">
                <a:solidFill>
                  <a:schemeClr val="tx1"/>
                </a:solidFill>
                <a:latin typeface="Calibri" pitchFamily="34" charset="0"/>
                <a:ea typeface="+mn-ea"/>
                <a:cs typeface="+mn-cs"/>
              </a:rPr>
              <a:t>起，刑事拘留</a:t>
            </a:r>
            <a:r>
              <a:rPr lang="en-US" altLang="zh-CN" sz="1200" kern="1200" dirty="0" smtClean="0">
                <a:solidFill>
                  <a:schemeClr val="tx1"/>
                </a:solidFill>
                <a:latin typeface="Calibri" pitchFamily="34" charset="0"/>
                <a:ea typeface="+mn-ea"/>
                <a:cs typeface="+mn-cs"/>
              </a:rPr>
              <a:t>1383</a:t>
            </a:r>
            <a:r>
              <a:rPr lang="zh-CN" altLang="en-US" sz="1200" kern="1200" dirty="0" smtClean="0">
                <a:solidFill>
                  <a:schemeClr val="tx1"/>
                </a:solidFill>
                <a:latin typeface="Calibri" pitchFamily="34" charset="0"/>
                <a:ea typeface="+mn-ea"/>
                <a:cs typeface="+mn-cs"/>
              </a:rPr>
              <a:t>人，移送审查起案件</a:t>
            </a:r>
            <a:r>
              <a:rPr lang="en-US" altLang="zh-CN" sz="1200" kern="1200" dirty="0" smtClean="0">
                <a:solidFill>
                  <a:schemeClr val="tx1"/>
                </a:solidFill>
                <a:latin typeface="Calibri" pitchFamily="34" charset="0"/>
                <a:ea typeface="+mn-ea"/>
                <a:cs typeface="+mn-cs"/>
              </a:rPr>
              <a:t>6106</a:t>
            </a:r>
            <a:r>
              <a:rPr lang="zh-CN" altLang="en-US" sz="1200" kern="1200" dirty="0" smtClean="0">
                <a:solidFill>
                  <a:schemeClr val="tx1"/>
                </a:solidFill>
                <a:latin typeface="Calibri" pitchFamily="34" charset="0"/>
                <a:ea typeface="+mn-ea"/>
                <a:cs typeface="+mn-cs"/>
              </a:rPr>
              <a:t>次。二是加强德治，开展“三好一满意”活动，提高医疗服务质量。推出医疗行业“时代楷模”，组织开展</a:t>
            </a:r>
            <a:r>
              <a:rPr lang="en-US" altLang="zh-CN" sz="1200" kern="1200" dirty="0" smtClean="0">
                <a:solidFill>
                  <a:schemeClr val="tx1"/>
                </a:solidFill>
                <a:latin typeface="Calibri" pitchFamily="34" charset="0"/>
                <a:ea typeface="+mn-ea"/>
                <a:cs typeface="+mn-cs"/>
              </a:rPr>
              <a:t>27</a:t>
            </a:r>
            <a:r>
              <a:rPr lang="zh-CN" altLang="en-US" sz="1200" kern="1200" dirty="0" smtClean="0">
                <a:solidFill>
                  <a:schemeClr val="tx1"/>
                </a:solidFill>
                <a:latin typeface="Calibri" pitchFamily="34" charset="0"/>
                <a:ea typeface="+mn-ea"/>
                <a:cs typeface="+mn-cs"/>
              </a:rPr>
              <a:t>场先进典型全国巡回报告。通报违反“九不准”典型案件。三是加强机制建设，召开全国医疗纠纷人民调解工作现场会，对推进医疗纠纷人民调解工作进行了全面部署。</a:t>
            </a:r>
            <a:r>
              <a:rPr lang="en-US" altLang="zh-CN" sz="1200" kern="1200" dirty="0" smtClean="0">
                <a:solidFill>
                  <a:schemeClr val="tx1"/>
                </a:solidFill>
                <a:latin typeface="Calibri" pitchFamily="34" charset="0"/>
                <a:ea typeface="+mn-ea"/>
                <a:cs typeface="+mn-cs"/>
              </a:rPr>
              <a:t>2014</a:t>
            </a:r>
            <a:r>
              <a:rPr lang="zh-CN" altLang="en-US" sz="1200" kern="1200" dirty="0" smtClean="0">
                <a:solidFill>
                  <a:schemeClr val="tx1"/>
                </a:solidFill>
                <a:latin typeface="Calibri" pitchFamily="34" charset="0"/>
                <a:ea typeface="+mn-ea"/>
                <a:cs typeface="+mn-cs"/>
              </a:rPr>
              <a:t>年</a:t>
            </a:r>
            <a:r>
              <a:rPr lang="en-US" altLang="zh-CN" sz="1200" kern="1200" dirty="0" smtClean="0">
                <a:solidFill>
                  <a:schemeClr val="tx1"/>
                </a:solidFill>
                <a:latin typeface="Calibri" pitchFamily="34" charset="0"/>
                <a:ea typeface="+mn-ea"/>
                <a:cs typeface="+mn-cs"/>
              </a:rPr>
              <a:t>1-11</a:t>
            </a:r>
            <a:r>
              <a:rPr lang="zh-CN" altLang="en-US" sz="1200" kern="1200" dirty="0" smtClean="0">
                <a:solidFill>
                  <a:schemeClr val="tx1"/>
                </a:solidFill>
                <a:latin typeface="Calibri" pitchFamily="34" charset="0"/>
                <a:ea typeface="+mn-ea"/>
                <a:cs typeface="+mn-cs"/>
              </a:rPr>
              <a:t>月，全国院内调解医疗纠纷</a:t>
            </a:r>
            <a:r>
              <a:rPr lang="en-US" altLang="zh-CN" sz="1200" kern="1200" dirty="0" smtClean="0">
                <a:solidFill>
                  <a:schemeClr val="tx1"/>
                </a:solidFill>
                <a:latin typeface="Calibri" pitchFamily="34" charset="0"/>
                <a:ea typeface="+mn-ea"/>
                <a:cs typeface="+mn-cs"/>
              </a:rPr>
              <a:t>2.7</a:t>
            </a:r>
            <a:r>
              <a:rPr lang="zh-CN" altLang="en-US" sz="1200" kern="1200" dirty="0" smtClean="0">
                <a:solidFill>
                  <a:schemeClr val="tx1"/>
                </a:solidFill>
                <a:latin typeface="Calibri" pitchFamily="34" charset="0"/>
                <a:ea typeface="+mn-ea"/>
                <a:cs typeface="+mn-cs"/>
              </a:rPr>
              <a:t>万起，人民调解处理医疗纠纷</a:t>
            </a:r>
            <a:r>
              <a:rPr lang="en-US" altLang="zh-CN" sz="1200" kern="1200" dirty="0" smtClean="0">
                <a:solidFill>
                  <a:schemeClr val="tx1"/>
                </a:solidFill>
                <a:latin typeface="Calibri" pitchFamily="34" charset="0"/>
                <a:ea typeface="+mn-ea"/>
                <a:cs typeface="+mn-cs"/>
              </a:rPr>
              <a:t>6.1</a:t>
            </a:r>
            <a:r>
              <a:rPr lang="zh-CN" altLang="en-US" sz="1200" kern="1200" dirty="0" smtClean="0">
                <a:solidFill>
                  <a:schemeClr val="tx1"/>
                </a:solidFill>
                <a:latin typeface="Calibri" pitchFamily="34" charset="0"/>
                <a:ea typeface="+mn-ea"/>
                <a:cs typeface="+mn-cs"/>
              </a:rPr>
              <a:t>万起，经法院处理</a:t>
            </a:r>
            <a:r>
              <a:rPr lang="en-US" altLang="zh-CN" sz="1200" kern="1200" dirty="0" smtClean="0">
                <a:solidFill>
                  <a:schemeClr val="tx1"/>
                </a:solidFill>
                <a:latin typeface="Calibri" pitchFamily="34" charset="0"/>
                <a:ea typeface="+mn-ea"/>
                <a:cs typeface="+mn-cs"/>
              </a:rPr>
              <a:t>1.9</a:t>
            </a:r>
            <a:r>
              <a:rPr lang="zh-CN" altLang="en-US" sz="1200" kern="1200" dirty="0" smtClean="0">
                <a:solidFill>
                  <a:schemeClr val="tx1"/>
                </a:solidFill>
                <a:latin typeface="Calibri" pitchFamily="34" charset="0"/>
                <a:ea typeface="+mn-ea"/>
                <a:cs typeface="+mn-cs"/>
              </a:rPr>
              <a:t>万起。推动医疗责任保险工作，截至</a:t>
            </a:r>
            <a:r>
              <a:rPr lang="en-US" altLang="zh-CN" sz="1200" kern="1200" dirty="0" smtClean="0">
                <a:solidFill>
                  <a:schemeClr val="tx1"/>
                </a:solidFill>
                <a:latin typeface="Calibri" pitchFamily="34" charset="0"/>
                <a:ea typeface="+mn-ea"/>
                <a:cs typeface="+mn-cs"/>
              </a:rPr>
              <a:t>11</a:t>
            </a:r>
            <a:r>
              <a:rPr lang="zh-CN" altLang="en-US" sz="1200" kern="1200" dirty="0" smtClean="0">
                <a:solidFill>
                  <a:schemeClr val="tx1"/>
                </a:solidFill>
                <a:latin typeface="Calibri" pitchFamily="34" charset="0"/>
                <a:ea typeface="+mn-ea"/>
                <a:cs typeface="+mn-cs"/>
              </a:rPr>
              <a:t>月底，全国共有</a:t>
            </a:r>
            <a:r>
              <a:rPr lang="en-US" altLang="zh-CN" sz="1200" kern="1200" dirty="0" smtClean="0">
                <a:solidFill>
                  <a:schemeClr val="tx1"/>
                </a:solidFill>
                <a:latin typeface="Calibri" pitchFamily="34" charset="0"/>
                <a:ea typeface="+mn-ea"/>
                <a:cs typeface="+mn-cs"/>
              </a:rPr>
              <a:t>5</a:t>
            </a:r>
            <a:r>
              <a:rPr lang="zh-CN" altLang="en-US" sz="1200" kern="1200" dirty="0" smtClean="0">
                <a:solidFill>
                  <a:schemeClr val="tx1"/>
                </a:solidFill>
                <a:latin typeface="Calibri" pitchFamily="34" charset="0"/>
                <a:ea typeface="+mn-ea"/>
                <a:cs typeface="+mn-cs"/>
              </a:rPr>
              <a:t>万余家医疗机构参加医疗责任保险。</a:t>
            </a:r>
          </a:p>
          <a:p>
            <a:r>
              <a:rPr lang="zh-CN" altLang="en-US" sz="1200" b="0" kern="1200" dirty="0" smtClean="0">
                <a:solidFill>
                  <a:schemeClr val="tx1"/>
                </a:solidFill>
                <a:latin typeface="Calibri" pitchFamily="34" charset="0"/>
                <a:ea typeface="+mn-ea"/>
                <a:cs typeface="+mn-cs"/>
              </a:rPr>
              <a:t>十、热点事件促进社会深入了解医学科学</a:t>
            </a:r>
            <a:endParaRPr lang="zh-CN" altLang="en-US" sz="1200" b="1" kern="1200" dirty="0" smtClean="0">
              <a:solidFill>
                <a:schemeClr val="tx1"/>
              </a:solidFill>
              <a:latin typeface="Calibri" pitchFamily="34" charset="0"/>
              <a:ea typeface="+mn-ea"/>
              <a:cs typeface="+mn-cs"/>
            </a:endParaRPr>
          </a:p>
          <a:p>
            <a:r>
              <a:rPr lang="en-US" altLang="zh-CN" sz="1200" kern="1200" dirty="0" smtClean="0">
                <a:solidFill>
                  <a:schemeClr val="tx1"/>
                </a:solidFill>
                <a:latin typeface="Calibri" pitchFamily="34" charset="0"/>
                <a:ea typeface="+mn-ea"/>
                <a:cs typeface="+mn-cs"/>
              </a:rPr>
              <a:t>2014</a:t>
            </a:r>
            <a:r>
              <a:rPr lang="zh-CN" altLang="en-US" sz="1200" kern="1200" dirty="0" smtClean="0">
                <a:solidFill>
                  <a:schemeClr val="tx1"/>
                </a:solidFill>
                <a:latin typeface="Calibri" pitchFamily="34" charset="0"/>
                <a:ea typeface="+mn-ea"/>
                <a:cs typeface="+mn-cs"/>
              </a:rPr>
              <a:t>年</a:t>
            </a:r>
            <a:r>
              <a:rPr lang="en-US" altLang="zh-CN" sz="1200" kern="1200" dirty="0" smtClean="0">
                <a:solidFill>
                  <a:schemeClr val="tx1"/>
                </a:solidFill>
                <a:latin typeface="Calibri" pitchFamily="34" charset="0"/>
                <a:ea typeface="+mn-ea"/>
                <a:cs typeface="+mn-cs"/>
              </a:rPr>
              <a:t>8</a:t>
            </a:r>
            <a:r>
              <a:rPr lang="zh-CN" altLang="en-US" sz="1200" kern="1200" dirty="0" smtClean="0">
                <a:solidFill>
                  <a:schemeClr val="tx1"/>
                </a:solidFill>
                <a:latin typeface="Calibri" pitchFamily="34" charset="0"/>
                <a:ea typeface="+mn-ea"/>
                <a:cs typeface="+mn-cs"/>
              </a:rPr>
              <a:t>月</a:t>
            </a:r>
            <a:r>
              <a:rPr lang="en-US" altLang="zh-CN" sz="1200" kern="1200" dirty="0" smtClean="0">
                <a:solidFill>
                  <a:schemeClr val="tx1"/>
                </a:solidFill>
                <a:latin typeface="Calibri" pitchFamily="34" charset="0"/>
                <a:ea typeface="+mn-ea"/>
                <a:cs typeface="+mn-cs"/>
              </a:rPr>
              <a:t>10</a:t>
            </a:r>
            <a:r>
              <a:rPr lang="zh-CN" altLang="en-US" sz="1200" kern="1200" dirty="0" smtClean="0">
                <a:solidFill>
                  <a:schemeClr val="tx1"/>
                </a:solidFill>
                <a:latin typeface="Calibri" pitchFamily="34" charset="0"/>
                <a:ea typeface="+mn-ea"/>
                <a:cs typeface="+mn-cs"/>
              </a:rPr>
              <a:t>日，湖南湘潭县妇幼保健院产妇张某产后大出血，抢救无效死亡。当地媒体报道后引发社会广泛关注。</a:t>
            </a:r>
            <a:r>
              <a:rPr lang="en-US" altLang="zh-CN" sz="1200" kern="1200" dirty="0" smtClean="0">
                <a:solidFill>
                  <a:schemeClr val="tx1"/>
                </a:solidFill>
                <a:latin typeface="Calibri" pitchFamily="34" charset="0"/>
                <a:ea typeface="+mn-ea"/>
                <a:cs typeface="+mn-cs"/>
              </a:rPr>
              <a:t>12</a:t>
            </a:r>
            <a:r>
              <a:rPr lang="zh-CN" altLang="en-US" sz="1200" kern="1200" dirty="0" smtClean="0">
                <a:solidFill>
                  <a:schemeClr val="tx1"/>
                </a:solidFill>
                <a:latin typeface="Calibri" pitchFamily="34" charset="0"/>
                <a:ea typeface="+mn-ea"/>
                <a:cs typeface="+mn-cs"/>
              </a:rPr>
              <a:t>月</a:t>
            </a:r>
            <a:r>
              <a:rPr lang="en-US" altLang="zh-CN" sz="1200" kern="1200" dirty="0" smtClean="0">
                <a:solidFill>
                  <a:schemeClr val="tx1"/>
                </a:solidFill>
                <a:latin typeface="Calibri" pitchFamily="34" charset="0"/>
                <a:ea typeface="+mn-ea"/>
                <a:cs typeface="+mn-cs"/>
              </a:rPr>
              <a:t>20</a:t>
            </a:r>
            <a:r>
              <a:rPr lang="zh-CN" altLang="en-US" sz="1200" kern="1200" dirty="0" smtClean="0">
                <a:solidFill>
                  <a:schemeClr val="tx1"/>
                </a:solidFill>
                <a:latin typeface="Calibri" pitchFamily="34" charset="0"/>
                <a:ea typeface="+mn-ea"/>
                <a:cs typeface="+mn-cs"/>
              </a:rPr>
              <a:t>日，有网友微博发出一组医生在手术室自拍的照片，引发媒体大量转载。上述两起事件报道初期舆论观点主要是一边倒的对医务人员的指责和谩骂，随着有关部门鉴定和调查结果公布，事件真相逐步还原，舆论逐渐转为理性，引发社会对科学报道涉医事件，合理认识医学局限性，深入全面了解医疗卫生工作的思考，呼吁媒体加强健康知识科学传播，医疗机构主动开展医学科普，提高公众健康素养。</a:t>
            </a:r>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54</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normAutofit/>
          </a:bodyPr>
          <a:lstStyle/>
          <a:p>
            <a:r>
              <a:rPr lang="zh-CN" altLang="en-US" dirty="0" smtClean="0"/>
              <a:t>要有梦想，万一实现了呢？</a:t>
            </a:r>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56</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200707" name="备注占位符 2"/>
          <p:cNvSpPr>
            <a:spLocks noGrp="1"/>
          </p:cNvSpPr>
          <p:nvPr>
            <p:ph type="body" idx="1"/>
          </p:nvPr>
        </p:nvSpPr>
        <p:spPr bwMode="auto">
          <a:noFill/>
        </p:spPr>
        <p:txBody>
          <a:bodyPr/>
          <a:lstStyle/>
          <a:p>
            <a:r>
              <a:rPr lang="zh-CN" altLang="en-US" dirty="0" smtClean="0">
                <a:solidFill>
                  <a:schemeClr val="bg1"/>
                </a:solidFill>
                <a:latin typeface="楷体_GB2312" pitchFamily="49" charset="-122"/>
                <a:ea typeface="楷体_GB2312" pitchFamily="49" charset="-122"/>
              </a:rPr>
              <a:t>推出健康中国行活动的目的主要有</a:t>
            </a:r>
            <a:r>
              <a:rPr lang="en-US" altLang="zh-CN" dirty="0" smtClean="0">
                <a:solidFill>
                  <a:schemeClr val="bg1"/>
                </a:solidFill>
                <a:latin typeface="楷体_GB2312" pitchFamily="49" charset="-122"/>
                <a:ea typeface="楷体_GB2312" pitchFamily="49" charset="-122"/>
              </a:rPr>
              <a:t>4</a:t>
            </a:r>
            <a:r>
              <a:rPr lang="zh-CN" altLang="en-US" dirty="0" smtClean="0">
                <a:solidFill>
                  <a:schemeClr val="bg1"/>
                </a:solidFill>
                <a:latin typeface="楷体_GB2312" pitchFamily="49" charset="-122"/>
                <a:ea typeface="楷体_GB2312" pitchFamily="49" charset="-122"/>
              </a:rPr>
              <a:t>个：</a:t>
            </a:r>
            <a:endParaRPr lang="en-US" altLang="zh-CN" dirty="0" smtClean="0">
              <a:solidFill>
                <a:schemeClr val="bg1"/>
              </a:solidFill>
              <a:latin typeface="楷体_GB2312" pitchFamily="49" charset="-122"/>
              <a:ea typeface="楷体_GB2312" pitchFamily="49" charset="-122"/>
            </a:endParaRPr>
          </a:p>
          <a:p>
            <a:r>
              <a:rPr lang="zh-CN" altLang="en-US" dirty="0" smtClean="0">
                <a:solidFill>
                  <a:schemeClr val="bg1"/>
                </a:solidFill>
                <a:latin typeface="楷体_GB2312" pitchFamily="49" charset="-122"/>
                <a:ea typeface="楷体_GB2312" pitchFamily="49" charset="-122"/>
              </a:rPr>
              <a:t>一是</a:t>
            </a:r>
            <a:r>
              <a:rPr lang="zh-CN" altLang="zh-CN" dirty="0" smtClean="0">
                <a:solidFill>
                  <a:schemeClr val="bg1"/>
                </a:solidFill>
                <a:latin typeface="楷体_GB2312" pitchFamily="49" charset="-122"/>
                <a:ea typeface="楷体_GB2312" pitchFamily="49" charset="-122"/>
              </a:rPr>
              <a:t>从解决群众反映强烈的突出问题入手，满足群众日益增长的健康需求</a:t>
            </a:r>
            <a:r>
              <a:rPr lang="zh-CN" altLang="en-US" dirty="0" smtClean="0">
                <a:solidFill>
                  <a:schemeClr val="bg1"/>
                </a:solidFill>
                <a:latin typeface="楷体_GB2312" pitchFamily="49" charset="-122"/>
                <a:ea typeface="楷体_GB2312" pitchFamily="49" charset="-122"/>
              </a:rPr>
              <a:t>；</a:t>
            </a:r>
            <a:endParaRPr lang="en-US" altLang="zh-CN" dirty="0" smtClean="0">
              <a:solidFill>
                <a:schemeClr val="bg1"/>
              </a:solidFill>
              <a:latin typeface="楷体_GB2312" pitchFamily="49" charset="-122"/>
              <a:ea typeface="楷体_GB2312" pitchFamily="49" charset="-122"/>
            </a:endParaRPr>
          </a:p>
          <a:p>
            <a:r>
              <a:rPr lang="zh-CN" altLang="en-US" dirty="0" smtClean="0">
                <a:solidFill>
                  <a:schemeClr val="bg1"/>
                </a:solidFill>
                <a:latin typeface="楷体_GB2312" pitchFamily="49" charset="-122"/>
                <a:ea typeface="楷体_GB2312" pitchFamily="49" charset="-122"/>
              </a:rPr>
              <a:t>二是</a:t>
            </a:r>
            <a:r>
              <a:rPr lang="zh-CN" altLang="zh-CN" dirty="0" smtClean="0">
                <a:solidFill>
                  <a:schemeClr val="bg1"/>
                </a:solidFill>
                <a:latin typeface="楷体_GB2312" pitchFamily="49" charset="-122"/>
                <a:ea typeface="楷体_GB2312" pitchFamily="49" charset="-122"/>
              </a:rPr>
              <a:t>广泛传播健康知识，引导树立健康观念，养成健康行为，提高群众健康素养水平</a:t>
            </a:r>
            <a:r>
              <a:rPr lang="zh-CN" altLang="en-US" dirty="0" smtClean="0">
                <a:solidFill>
                  <a:schemeClr val="bg1"/>
                </a:solidFill>
                <a:latin typeface="楷体_GB2312" pitchFamily="49" charset="-122"/>
                <a:ea typeface="楷体_GB2312" pitchFamily="49" charset="-122"/>
              </a:rPr>
              <a:t>；</a:t>
            </a:r>
            <a:endParaRPr lang="en-US" altLang="zh-CN" dirty="0" smtClean="0">
              <a:solidFill>
                <a:schemeClr val="bg1"/>
              </a:solidFill>
              <a:latin typeface="楷体_GB2312" pitchFamily="49" charset="-122"/>
              <a:ea typeface="楷体_GB2312" pitchFamily="49" charset="-122"/>
            </a:endParaRPr>
          </a:p>
          <a:p>
            <a:r>
              <a:rPr lang="zh-CN" altLang="en-US" dirty="0" smtClean="0">
                <a:solidFill>
                  <a:schemeClr val="bg1"/>
                </a:solidFill>
                <a:latin typeface="楷体_GB2312" pitchFamily="49" charset="-122"/>
                <a:ea typeface="楷体_GB2312" pitchFamily="49" charset="-122"/>
              </a:rPr>
              <a:t>三是</a:t>
            </a:r>
            <a:r>
              <a:rPr lang="zh-CN" altLang="zh-CN" dirty="0" smtClean="0">
                <a:solidFill>
                  <a:schemeClr val="bg1"/>
                </a:solidFill>
                <a:latin typeface="楷体_GB2312" pitchFamily="49" charset="-122"/>
                <a:ea typeface="楷体_GB2312" pitchFamily="49" charset="-122"/>
              </a:rPr>
              <a:t>探索政府主导、部门合作、全社会参与的工作模式，充分动员全社会力量关心、支持、参与健康促进和健康教育工作</a:t>
            </a:r>
            <a:r>
              <a:rPr lang="zh-CN" altLang="en-US" dirty="0" smtClean="0">
                <a:solidFill>
                  <a:schemeClr val="bg1"/>
                </a:solidFill>
                <a:latin typeface="楷体_GB2312" pitchFamily="49" charset="-122"/>
                <a:ea typeface="楷体_GB2312" pitchFamily="49" charset="-122"/>
              </a:rPr>
              <a:t>；</a:t>
            </a:r>
            <a:endParaRPr lang="en-US" altLang="zh-CN" dirty="0" smtClean="0">
              <a:solidFill>
                <a:schemeClr val="bg1"/>
              </a:solidFill>
              <a:latin typeface="楷体_GB2312" pitchFamily="49" charset="-122"/>
              <a:ea typeface="楷体_GB2312" pitchFamily="49" charset="-122"/>
            </a:endParaRPr>
          </a:p>
          <a:p>
            <a:r>
              <a:rPr lang="zh-CN" altLang="en-US" dirty="0" smtClean="0">
                <a:solidFill>
                  <a:schemeClr val="bg1"/>
                </a:solidFill>
                <a:latin typeface="楷体_GB2312" pitchFamily="49" charset="-122"/>
                <a:ea typeface="楷体_GB2312" pitchFamily="49" charset="-122"/>
              </a:rPr>
              <a:t>四是将</a:t>
            </a:r>
            <a:r>
              <a:rPr lang="zh-CN" altLang="zh-CN" dirty="0" smtClean="0">
                <a:solidFill>
                  <a:schemeClr val="bg1"/>
                </a:solidFill>
                <a:latin typeface="楷体_GB2312" pitchFamily="49" charset="-122"/>
                <a:ea typeface="楷体_GB2312" pitchFamily="49" charset="-122"/>
              </a:rPr>
              <a:t>健康促进工作的旗帜</a:t>
            </a:r>
            <a:r>
              <a:rPr lang="zh-CN" altLang="en-US" dirty="0" smtClean="0">
                <a:solidFill>
                  <a:schemeClr val="bg1"/>
                </a:solidFill>
                <a:latin typeface="楷体_GB2312" pitchFamily="49" charset="-122"/>
                <a:ea typeface="楷体_GB2312" pitchFamily="49" charset="-122"/>
              </a:rPr>
              <a:t>高高举起</a:t>
            </a:r>
            <a:r>
              <a:rPr lang="zh-CN" altLang="zh-CN" dirty="0" smtClean="0">
                <a:solidFill>
                  <a:schemeClr val="bg1"/>
                </a:solidFill>
                <a:latin typeface="楷体_GB2312" pitchFamily="49" charset="-122"/>
                <a:ea typeface="楷体_GB2312" pitchFamily="49" charset="-122"/>
              </a:rPr>
              <a:t>，在全国形成规模效应和品牌效应，全面推进健康促进工作科学发展。</a:t>
            </a:r>
          </a:p>
          <a:p>
            <a:endParaRPr lang="zh-CN" altLang="en-US" dirty="0" smtClean="0">
              <a:ea typeface="宋体" pitchFamily="2" charset="-122"/>
            </a:endParaRPr>
          </a:p>
        </p:txBody>
      </p:sp>
      <p:sp>
        <p:nvSpPr>
          <p:cNvPr id="200708" name="灯片编号占位符 3"/>
          <p:cNvSpPr>
            <a:spLocks noGrp="1"/>
          </p:cNvSpPr>
          <p:nvPr>
            <p:ph type="sldNum" sz="quarter" idx="5"/>
          </p:nvPr>
        </p:nvSpPr>
        <p:spPr bwMode="auto">
          <a:noFill/>
          <a:ln>
            <a:miter lim="800000"/>
            <a:headEnd/>
            <a:tailEnd/>
          </a:ln>
        </p:spPr>
        <p:txBody>
          <a:bodyPr/>
          <a:lstStyle/>
          <a:p>
            <a:fld id="{EAF1DEE5-8711-4C4B-92BC-78AF1DF1589E}" type="slidenum">
              <a:rPr lang="en-US" altLang="zh-CN" smtClean="0">
                <a:latin typeface="Arial" pitchFamily="34" charset="0"/>
                <a:ea typeface="宋体" pitchFamily="2" charset="-122"/>
              </a:rPr>
              <a:pPr/>
              <a:t>4</a:t>
            </a:fld>
            <a:endParaRPr lang="en-US" altLang="zh-CN" smtClean="0">
              <a:latin typeface="Arial" pitchFamily="34" charset="0"/>
              <a:ea typeface="宋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altLang="zh-CN" dirty="0" smtClean="0">
                <a:solidFill>
                  <a:schemeClr val="tx1"/>
                </a:solidFill>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57</a:t>
            </a:fld>
            <a:endParaRPr lang="en-US" dirty="0"/>
          </a:p>
        </p:txBody>
      </p:sp>
    </p:spTree>
    <p:extLst>
      <p:ext uri="{BB962C8B-B14F-4D97-AF65-F5344CB8AC3E}">
        <p14:creationId xmlns:p14="http://schemas.microsoft.com/office/powerpoint/2010/main" xmlns="" val="9016923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幻灯片图像占位符 1"/>
          <p:cNvSpPr>
            <a:spLocks noGrp="1" noRot="1" noChangeAspect="1" noTextEdit="1"/>
          </p:cNvSpPr>
          <p:nvPr>
            <p:ph type="sldImg"/>
          </p:nvPr>
        </p:nvSpPr>
        <p:spPr bwMode="auto">
          <a:xfrm>
            <a:off x="917575" y="744538"/>
            <a:ext cx="4962525" cy="3722687"/>
          </a:xfrm>
          <a:noFill/>
          <a:ln>
            <a:solidFill>
              <a:srgbClr val="000000"/>
            </a:solidFill>
            <a:miter lim="800000"/>
            <a:headEnd/>
            <a:tailEnd/>
          </a:ln>
        </p:spPr>
      </p:sp>
      <p:sp>
        <p:nvSpPr>
          <p:cNvPr id="201731" name="备注占位符 2"/>
          <p:cNvSpPr>
            <a:spLocks noGrp="1"/>
          </p:cNvSpPr>
          <p:nvPr>
            <p:ph type="body" idx="1"/>
          </p:nvPr>
        </p:nvSpPr>
        <p:spPr bwMode="auto">
          <a:noFill/>
        </p:spPr>
        <p:txBody>
          <a:bodyPr/>
          <a:lstStyle/>
          <a:p>
            <a:pPr>
              <a:lnSpc>
                <a:spcPct val="110000"/>
              </a:lnSpc>
            </a:pPr>
            <a:r>
              <a:rPr lang="zh-CN" altLang="en-US" smtClean="0">
                <a:solidFill>
                  <a:srgbClr val="00B050"/>
                </a:solidFill>
                <a:latin typeface="华文琥珀" pitchFamily="2" charset="-122"/>
                <a:ea typeface="华文琥珀" pitchFamily="2" charset="-122"/>
              </a:rPr>
              <a:t>健康中国行活动的总体安排是，</a:t>
            </a:r>
            <a:r>
              <a:rPr lang="zh-CN" altLang="zh-CN" smtClean="0">
                <a:latin typeface="楷体_GB2312" pitchFamily="49" charset="-122"/>
                <a:ea typeface="楷体_GB2312" pitchFamily="49" charset="-122"/>
              </a:rPr>
              <a:t>第一周期为三年，</a:t>
            </a:r>
            <a:r>
              <a:rPr lang="zh-CN" altLang="en-US" smtClean="0">
                <a:latin typeface="楷体_GB2312" pitchFamily="49" charset="-122"/>
                <a:ea typeface="楷体_GB2312" pitchFamily="49" charset="-122"/>
              </a:rPr>
              <a:t>具体来说，就是</a:t>
            </a:r>
            <a:r>
              <a:rPr lang="en-US" altLang="zh-CN" smtClean="0">
                <a:latin typeface="楷体_GB2312" pitchFamily="49" charset="-122"/>
                <a:ea typeface="楷体_GB2312" pitchFamily="49" charset="-122"/>
              </a:rPr>
              <a:t>2013</a:t>
            </a:r>
            <a:r>
              <a:rPr lang="zh-CN" altLang="en-US" smtClean="0">
                <a:latin typeface="楷体_GB2312" pitchFamily="49" charset="-122"/>
                <a:ea typeface="楷体_GB2312" pitchFamily="49" charset="-122"/>
              </a:rPr>
              <a:t>年至</a:t>
            </a:r>
            <a:r>
              <a:rPr lang="en-US" altLang="zh-CN" smtClean="0">
                <a:latin typeface="楷体_GB2312" pitchFamily="49" charset="-122"/>
                <a:ea typeface="楷体_GB2312" pitchFamily="49" charset="-122"/>
              </a:rPr>
              <a:t>2016</a:t>
            </a:r>
            <a:r>
              <a:rPr lang="zh-CN" altLang="en-US" smtClean="0">
                <a:latin typeface="楷体_GB2312" pitchFamily="49" charset="-122"/>
                <a:ea typeface="楷体_GB2312" pitchFamily="49" charset="-122"/>
              </a:rPr>
              <a:t>年，</a:t>
            </a:r>
            <a:r>
              <a:rPr lang="zh-CN" altLang="zh-CN" smtClean="0">
                <a:latin typeface="楷体_GB2312" pitchFamily="49" charset="-122"/>
                <a:ea typeface="楷体_GB2312" pitchFamily="49" charset="-122"/>
              </a:rPr>
              <a:t>每年选择一个严重威胁群众健康的公共卫生问题作为主题</a:t>
            </a:r>
            <a:r>
              <a:rPr lang="zh-CN" altLang="en-US" smtClean="0">
                <a:latin typeface="楷体_GB2312" pitchFamily="49" charset="-122"/>
                <a:ea typeface="楷体_GB2312" pitchFamily="49" charset="-122"/>
              </a:rPr>
              <a:t>，进行广泛而深入的宣传活动</a:t>
            </a:r>
            <a:r>
              <a:rPr lang="zh-CN" altLang="zh-CN" smtClean="0">
                <a:latin typeface="楷体_GB2312" pitchFamily="49" charset="-122"/>
                <a:ea typeface="楷体_GB2312" pitchFamily="49" charset="-122"/>
              </a:rPr>
              <a:t>。</a:t>
            </a:r>
            <a:r>
              <a:rPr lang="en-US" altLang="zh-CN" smtClean="0">
                <a:latin typeface="楷体_GB2312" pitchFamily="49" charset="-122"/>
                <a:ea typeface="楷体_GB2312" pitchFamily="49" charset="-122"/>
              </a:rPr>
              <a:t>2013</a:t>
            </a:r>
            <a:r>
              <a:rPr lang="zh-CN" altLang="en-US" smtClean="0">
                <a:latin typeface="楷体_GB2312" pitchFamily="49" charset="-122"/>
                <a:ea typeface="楷体_GB2312" pitchFamily="49" charset="-122"/>
              </a:rPr>
              <a:t>年度的主题为合理就医，</a:t>
            </a:r>
            <a:r>
              <a:rPr lang="en-US" altLang="zh-CN" smtClean="0">
                <a:latin typeface="楷体_GB2312" pitchFamily="49" charset="-122"/>
                <a:ea typeface="楷体_GB2312" pitchFamily="49" charset="-122"/>
              </a:rPr>
              <a:t>2014</a:t>
            </a:r>
            <a:r>
              <a:rPr lang="zh-CN" altLang="en-US" smtClean="0">
                <a:latin typeface="楷体_GB2312" pitchFamily="49" charset="-122"/>
                <a:ea typeface="楷体_GB2312" pitchFamily="49" charset="-122"/>
              </a:rPr>
              <a:t>年度的主题为科学就医。</a:t>
            </a:r>
            <a:r>
              <a:rPr lang="en-US" altLang="zh-CN" smtClean="0">
                <a:latin typeface="楷体_GB2312" pitchFamily="49" charset="-122"/>
                <a:ea typeface="楷体_GB2312" pitchFamily="49" charset="-122"/>
              </a:rPr>
              <a:t>2015</a:t>
            </a:r>
            <a:r>
              <a:rPr lang="zh-CN" altLang="en-US" smtClean="0">
                <a:latin typeface="楷体_GB2312" pitchFamily="49" charset="-122"/>
                <a:ea typeface="楷体_GB2312" pitchFamily="49" charset="-122"/>
              </a:rPr>
              <a:t>年的主题，我们已经有了初步的想法，但还有待于进一步研究和论证。</a:t>
            </a:r>
            <a:endParaRPr lang="en-US" altLang="zh-CN" smtClean="0">
              <a:latin typeface="楷体_GB2312" pitchFamily="49" charset="-122"/>
              <a:ea typeface="楷体_GB2312" pitchFamily="49" charset="-122"/>
            </a:endParaRPr>
          </a:p>
          <a:p>
            <a:endParaRPr lang="zh-CN" altLang="en-US" smtClean="0">
              <a:ea typeface="宋体" pitchFamily="2" charset="-122"/>
            </a:endParaRPr>
          </a:p>
        </p:txBody>
      </p:sp>
      <p:sp>
        <p:nvSpPr>
          <p:cNvPr id="201732" name="灯片编号占位符 3"/>
          <p:cNvSpPr>
            <a:spLocks noGrp="1"/>
          </p:cNvSpPr>
          <p:nvPr>
            <p:ph type="sldNum" sz="quarter" idx="5"/>
          </p:nvPr>
        </p:nvSpPr>
        <p:spPr bwMode="auto">
          <a:noFill/>
          <a:ln>
            <a:miter lim="800000"/>
            <a:headEnd/>
            <a:tailEnd/>
          </a:ln>
        </p:spPr>
        <p:txBody>
          <a:bodyPr/>
          <a:lstStyle/>
          <a:p>
            <a:fld id="{0DC7F8F4-3D37-4C3D-A20D-74BB49B6A7C4}" type="slidenum">
              <a:rPr lang="en-US" altLang="zh-CN" smtClean="0">
                <a:latin typeface="Arial" pitchFamily="34" charset="0"/>
                <a:ea typeface="宋体" pitchFamily="2" charset="-122"/>
              </a:rPr>
              <a:pPr/>
              <a:t>5</a:t>
            </a:fld>
            <a:endParaRPr lang="en-US" altLang="zh-CN" smtClean="0">
              <a:latin typeface="Arial" pitchFamily="34" charset="0"/>
              <a:ea typeface="宋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latin typeface="楷体_GB2312" pitchFamily="49" charset="-122"/>
                <a:ea typeface="楷体_GB2312" pitchFamily="49" charset="-122"/>
              </a:rPr>
              <a:t>普及科学就医知识，增强城乡居民科学就医意识和能力，培养科学就医行为</a:t>
            </a:r>
            <a:r>
              <a:rPr lang="en-US" altLang="zh-CN" dirty="0" smtClean="0">
                <a:latin typeface="楷体_GB2312" pitchFamily="49" charset="-122"/>
                <a:ea typeface="楷体_GB2312" pitchFamily="49" charset="-122"/>
              </a:rPr>
              <a:t>,</a:t>
            </a:r>
            <a:r>
              <a:rPr lang="zh-CN" altLang="en-US" b="1" dirty="0" smtClean="0">
                <a:latin typeface="楷体_GB2312" pitchFamily="49" charset="-122"/>
                <a:ea typeface="楷体_GB2312" pitchFamily="49" charset="-122"/>
              </a:rPr>
              <a:t>推动落实分级诊疗制度，引导公众正确认识医学局限性，</a:t>
            </a:r>
            <a:r>
              <a:rPr lang="zh-CN" altLang="en-US" dirty="0" smtClean="0">
                <a:latin typeface="楷体_GB2312" pitchFamily="49" charset="-122"/>
                <a:ea typeface="楷体_GB2312" pitchFamily="49" charset="-122"/>
              </a:rPr>
              <a:t>合理地利用医疗卫生资源，形成尊重科学、尊重医学和医务人员的社会风尚，建立和谐医患关系。</a:t>
            </a:r>
          </a:p>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6</a:t>
            </a:fld>
            <a:endParaRPr lang="en-US" dirty="0"/>
          </a:p>
        </p:txBody>
      </p:sp>
    </p:spTree>
    <p:extLst>
      <p:ext uri="{BB962C8B-B14F-4D97-AF65-F5344CB8AC3E}">
        <p14:creationId xmlns:p14="http://schemas.microsoft.com/office/powerpoint/2010/main" xmlns="" val="9016923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幻灯片图像占位符 1"/>
          <p:cNvSpPr>
            <a:spLocks noGrp="1" noRot="1" noChangeAspect="1" noTextEdit="1"/>
          </p:cNvSpPr>
          <p:nvPr>
            <p:ph type="sldImg"/>
          </p:nvPr>
        </p:nvSpPr>
        <p:spPr bwMode="auto">
          <a:noFill/>
          <a:ln>
            <a:solidFill>
              <a:srgbClr val="000000"/>
            </a:solidFill>
            <a:miter lim="800000"/>
            <a:headEnd/>
            <a:tailEnd/>
          </a:ln>
        </p:spPr>
      </p:sp>
      <p:sp>
        <p:nvSpPr>
          <p:cNvPr id="208899" name="备注占位符 2"/>
          <p:cNvSpPr>
            <a:spLocks noGrp="1"/>
          </p:cNvSpPr>
          <p:nvPr>
            <p:ph type="body" idx="1"/>
          </p:nvPr>
        </p:nvSpPr>
        <p:spPr bwMode="auto">
          <a:noFill/>
        </p:spPr>
        <p:txBody>
          <a:bodyPr/>
          <a:lstStyle/>
          <a:p>
            <a:r>
              <a:rPr lang="zh-CN" altLang="en-US" smtClean="0">
                <a:latin typeface="楷体_GB2312" pitchFamily="49" charset="-122"/>
                <a:ea typeface="楷体_GB2312" pitchFamily="49" charset="-122"/>
              </a:rPr>
              <a:t>主要目标和任务是：普及科学就医知识，增强城乡居民科学就医意识和能力；培养科学就医行为；</a:t>
            </a:r>
            <a:r>
              <a:rPr lang="zh-CN" altLang="en-US" b="1" smtClean="0">
                <a:latin typeface="楷体_GB2312" pitchFamily="49" charset="-122"/>
                <a:ea typeface="楷体_GB2312" pitchFamily="49" charset="-122"/>
              </a:rPr>
              <a:t>推动落实分级诊疗制度；引导公众正确认识医学局限性；</a:t>
            </a:r>
            <a:r>
              <a:rPr lang="zh-CN" altLang="en-US" smtClean="0">
                <a:latin typeface="楷体_GB2312" pitchFamily="49" charset="-122"/>
                <a:ea typeface="楷体_GB2312" pitchFamily="49" charset="-122"/>
              </a:rPr>
              <a:t>合理地利用医疗卫生资源，形成尊重科学、尊重医学和医务人员的社会风尚，建立和谐医患关系。</a:t>
            </a:r>
          </a:p>
          <a:p>
            <a:endParaRPr lang="zh-CN" altLang="en-US" smtClean="0">
              <a:ea typeface="宋体" pitchFamily="2" charset="-122"/>
            </a:endParaRPr>
          </a:p>
          <a:p>
            <a:endParaRPr lang="zh-CN" altLang="en-US" smtClean="0">
              <a:ea typeface="宋体" pitchFamily="2" charset="-122"/>
            </a:endParaRPr>
          </a:p>
          <a:p>
            <a:endParaRPr lang="zh-CN" altLang="en-US" smtClean="0">
              <a:ea typeface="宋体" pitchFamily="2" charset="-122"/>
            </a:endParaRPr>
          </a:p>
        </p:txBody>
      </p:sp>
      <p:sp>
        <p:nvSpPr>
          <p:cNvPr id="208900" name="灯片编号占位符 3"/>
          <p:cNvSpPr>
            <a:spLocks noGrp="1"/>
          </p:cNvSpPr>
          <p:nvPr>
            <p:ph type="sldNum" sz="quarter" idx="5"/>
          </p:nvPr>
        </p:nvSpPr>
        <p:spPr bwMode="auto">
          <a:noFill/>
          <a:ln>
            <a:miter lim="800000"/>
            <a:headEnd/>
            <a:tailEnd/>
          </a:ln>
        </p:spPr>
        <p:txBody>
          <a:bodyPr/>
          <a:lstStyle/>
          <a:p>
            <a:fld id="{E9817A8B-1C20-43A8-8B3C-1F311C1E354D}" type="slidenum">
              <a:rPr lang="en-US" altLang="zh-CN" smtClean="0">
                <a:latin typeface="Arial" pitchFamily="34" charset="0"/>
                <a:ea typeface="宋体" pitchFamily="2" charset="-122"/>
              </a:rPr>
              <a:pPr/>
              <a:t>7</a:t>
            </a:fld>
            <a:endParaRPr lang="en-US" altLang="zh-CN" smtClean="0">
              <a:latin typeface="Arial" pitchFamily="34" charset="0"/>
              <a:ea typeface="宋体"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kumimoji="1" lang="zh-CN" altLang="en-US" dirty="0" smtClean="0"/>
              <a:t>字号</a:t>
            </a:r>
            <a:r>
              <a:rPr kumimoji="1" lang="en-US" altLang="zh-CN" dirty="0" smtClean="0"/>
              <a:t>16</a:t>
            </a:r>
            <a:r>
              <a:rPr kumimoji="1" lang="zh-CN" altLang="en-US" dirty="0" smtClean="0"/>
              <a:t>，行距</a:t>
            </a:r>
            <a:r>
              <a:rPr kumimoji="1" lang="en-US" altLang="zh-CN" dirty="0" smtClean="0"/>
              <a:t>32pt</a:t>
            </a:r>
            <a:endParaRPr kumimoji="1" lang="zh-CN" altLang="en-US" dirty="0"/>
          </a:p>
        </p:txBody>
      </p:sp>
      <p:sp>
        <p:nvSpPr>
          <p:cNvPr id="4" name="幻灯片编号占位符 3"/>
          <p:cNvSpPr>
            <a:spLocks noGrp="1"/>
          </p:cNvSpPr>
          <p:nvPr>
            <p:ph type="sldNum" sz="quarter" idx="10"/>
          </p:nvPr>
        </p:nvSpPr>
        <p:spPr/>
        <p:txBody>
          <a:bodyPr/>
          <a:lstStyle/>
          <a:p>
            <a:fld id="{92CA951D-86FC-7547-9EE9-4F85D92E8BCF}" type="slidenum">
              <a:rPr kumimoji="1" lang="zh-CN" altLang="en-US" smtClean="0"/>
              <a:pPr/>
              <a:t>9</a:t>
            </a:fld>
            <a:endParaRPr kumimoji="1" lang="zh-CN" altLang="en-US"/>
          </a:p>
        </p:txBody>
      </p:sp>
    </p:spTree>
    <p:extLst>
      <p:ext uri="{BB962C8B-B14F-4D97-AF65-F5344CB8AC3E}">
        <p14:creationId xmlns:p14="http://schemas.microsoft.com/office/powerpoint/2010/main" xmlns="" val="297365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endParaRPr kumimoji="1" lang="en-US" altLang="zh-CN" dirty="0" smtClean="0"/>
          </a:p>
        </p:txBody>
      </p:sp>
      <p:sp>
        <p:nvSpPr>
          <p:cNvPr id="4" name="幻灯片编号占位符 3"/>
          <p:cNvSpPr>
            <a:spLocks noGrp="1"/>
          </p:cNvSpPr>
          <p:nvPr>
            <p:ph type="sldNum" sz="quarter" idx="10"/>
          </p:nvPr>
        </p:nvSpPr>
        <p:spPr/>
        <p:txBody>
          <a:bodyPr/>
          <a:lstStyle/>
          <a:p>
            <a:fld id="{92CA951D-86FC-7547-9EE9-4F85D92E8BCF}" type="slidenum">
              <a:rPr kumimoji="1" lang="zh-CN" altLang="en-US" smtClean="0"/>
              <a:pPr/>
              <a:t>10</a:t>
            </a:fld>
            <a:endParaRPr kumimoji="1" lang="zh-CN" altLang="en-US"/>
          </a:p>
        </p:txBody>
      </p:sp>
    </p:spTree>
    <p:extLst>
      <p:ext uri="{BB962C8B-B14F-4D97-AF65-F5344CB8AC3E}">
        <p14:creationId xmlns="" xmlns:p14="http://schemas.microsoft.com/office/powerpoint/2010/main" val="3129041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lang="zh-CN" altLang="en-US" dirty="0" smtClean="0"/>
              <a:t>但是，以临床治疗和技术至上为导向的医学体系，公众似乎并不买账，以至于让温馨的医院变成了战场。我们不愿意看到的是，呱呱坠地的婴儿第一眼看到的是戴着钢盔的天使。</a:t>
            </a:r>
            <a:endParaRPr lang="zh-CN" altLang="en-US" dirty="0"/>
          </a:p>
        </p:txBody>
      </p:sp>
      <p:sp>
        <p:nvSpPr>
          <p:cNvPr id="4" name="灯片编号占位符 3"/>
          <p:cNvSpPr>
            <a:spLocks noGrp="1"/>
          </p:cNvSpPr>
          <p:nvPr>
            <p:ph type="sldNum" sz="quarter" idx="10"/>
          </p:nvPr>
        </p:nvSpPr>
        <p:spPr/>
        <p:txBody>
          <a:bodyPr/>
          <a:lstStyle/>
          <a:p>
            <a:fld id="{AA1353BD-E8D7-4C25-B3CB-15397E598F3B}"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1986194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917575" y="744538"/>
            <a:ext cx="4962525" cy="3722687"/>
          </a:xfrm>
        </p:spPr>
      </p:sp>
      <p:sp>
        <p:nvSpPr>
          <p:cNvPr id="3" name="备注占位符 2"/>
          <p:cNvSpPr>
            <a:spLocks noGrp="1"/>
          </p:cNvSpPr>
          <p:nvPr>
            <p:ph type="body" idx="1"/>
          </p:nvPr>
        </p:nvSpPr>
        <p:spPr/>
        <p:txBody>
          <a:bodyPr/>
          <a:lstStyle/>
          <a:p>
            <a:r>
              <a:rPr lang="zh-CN" altLang="zh-CN" sz="1200" b="1" kern="1200" dirty="0" smtClean="0">
                <a:solidFill>
                  <a:schemeClr val="tx1"/>
                </a:solidFill>
                <a:effectLst/>
                <a:latin typeface="Calibri" pitchFamily="34" charset="0"/>
                <a:ea typeface="+mn-ea"/>
                <a:cs typeface="+mn-cs"/>
              </a:rPr>
              <a:t>院方的沉默应对致使舆情升级。</a:t>
            </a:r>
            <a:r>
              <a:rPr lang="zh-CN" altLang="zh-CN" sz="1200" kern="1200" dirty="0" smtClean="0">
                <a:solidFill>
                  <a:schemeClr val="tx1"/>
                </a:solidFill>
                <a:effectLst/>
                <a:latin typeface="Calibri" pitchFamily="34" charset="0"/>
                <a:ea typeface="+mn-ea"/>
                <a:cs typeface="+mn-cs"/>
              </a:rPr>
              <a:t>在首发新闻及视频中，涉及事件真实情况，院方并不能准确说明，而仅用“详细情况不便介绍”来回复，完全放弃了对舆论的引导及事实的澄清。正是这个沉默应对，使舆论场充满臆测，导致事件模糊不清；也正是这种模糊不清，触碰了网友的敏感神经，使原本的医患纠纷演变成了一起舆情事件。直到当地政府及相关部门介入，利用权威媒体及新媒体，针对家属和舆论集中问题作出通报，才逐渐平息了谣言，使事件解决回归法治道路。</a:t>
            </a:r>
            <a:r>
              <a:rPr lang="zh-CN" altLang="en-US" sz="1200" b="0" i="0" kern="1200" dirty="0" smtClean="0">
                <a:solidFill>
                  <a:schemeClr val="tx1"/>
                </a:solidFill>
                <a:latin typeface="Calibri" pitchFamily="34" charset="0"/>
                <a:ea typeface="+mn-ea"/>
                <a:cs typeface="+mn-cs"/>
              </a:rPr>
              <a:t>比如湘潭孕妇事件，在事情还没有结论的时候，医院却提出给家属</a:t>
            </a:r>
            <a:r>
              <a:rPr lang="en-US" altLang="zh-CN" sz="1200" b="0" i="0" kern="1200" dirty="0" smtClean="0">
                <a:solidFill>
                  <a:schemeClr val="tx1"/>
                </a:solidFill>
                <a:latin typeface="Calibri" pitchFamily="34" charset="0"/>
                <a:ea typeface="+mn-ea"/>
                <a:cs typeface="+mn-cs"/>
              </a:rPr>
              <a:t>53</a:t>
            </a:r>
            <a:r>
              <a:rPr lang="zh-CN" altLang="en-US" sz="1200" b="0" i="0" kern="1200" dirty="0" smtClean="0">
                <a:solidFill>
                  <a:schemeClr val="tx1"/>
                </a:solidFill>
                <a:latin typeface="Calibri" pitchFamily="34" charset="0"/>
                <a:ea typeface="+mn-ea"/>
                <a:cs typeface="+mn-cs"/>
              </a:rPr>
              <a:t>万，而面对记者的时候又说“不便回应”，你当然可以指责最后的报道呈现出的偏颇，但是医院这种态度难免给人一种“理亏胆虚”的感觉。</a:t>
            </a:r>
            <a:r>
              <a:rPr lang="zh-CN" altLang="zh-CN" sz="1200" kern="1200" dirty="0" smtClean="0">
                <a:solidFill>
                  <a:schemeClr val="tx1"/>
                </a:solidFill>
                <a:effectLst/>
                <a:latin typeface="Calibri" pitchFamily="34" charset="0"/>
                <a:ea typeface="+mn-ea"/>
                <a:cs typeface="+mn-cs"/>
              </a:rPr>
              <a:t>所以，在舆情事件的处理中，应学会及时发现舆情，第一时间发声，掌握舆论主导。</a:t>
            </a:r>
          </a:p>
          <a:p>
            <a:r>
              <a:rPr lang="zh-CN" altLang="zh-CN" sz="1200" b="1" kern="1200" dirty="0" smtClean="0">
                <a:solidFill>
                  <a:schemeClr val="tx1"/>
                </a:solidFill>
                <a:effectLst/>
                <a:latin typeface="Calibri" pitchFamily="34" charset="0"/>
                <a:ea typeface="+mn-ea"/>
                <a:cs typeface="+mn-cs"/>
              </a:rPr>
              <a:t>媒体报道存在偏颇激化事态。</a:t>
            </a:r>
            <a:r>
              <a:rPr lang="zh-CN" altLang="zh-CN" sz="1200" kern="1200" dirty="0" smtClean="0">
                <a:solidFill>
                  <a:schemeClr val="tx1"/>
                </a:solidFill>
                <a:effectLst/>
                <a:latin typeface="Calibri" pitchFamily="34" charset="0"/>
                <a:ea typeface="+mn-ea"/>
                <a:cs typeface="+mn-cs"/>
              </a:rPr>
              <a:t>在事件查清前，一些媒体报道只强调了“医护人员全体失踪”，而忽视掉了患者家属存在的过激行为，更忽视了对“羊水栓塞”凶险的医学解释，报道带有一定的倾向性、主观性，无疑是火上浇油，网友对此也提出批评：在未查明事件真相，有媒体通过标题来满足舆论眼球，这无疑是引发医患矛盾升级的导火索。另一些媒体，缺乏专业知识及深入调查就盲目跟风，使舆情难于缓解。这就提出了，媒体在处理这种涉及医患矛盾的话题时，除了咨询专业人士医疗知识外，尽量保持平衡中立，尽量不用惊悚标题，至少可以让本已脆弱的医患关系少受到伤害。</a:t>
            </a:r>
          </a:p>
          <a:p>
            <a:r>
              <a:rPr lang="zh-CN" altLang="zh-CN" sz="1200" b="1" kern="1200" dirty="0" smtClean="0">
                <a:solidFill>
                  <a:schemeClr val="tx1"/>
                </a:solidFill>
                <a:effectLst/>
                <a:latin typeface="Calibri" pitchFamily="34" charset="0"/>
                <a:ea typeface="+mn-ea"/>
                <a:cs typeface="+mn-cs"/>
              </a:rPr>
              <a:t>医患之间的不信任成事件主因之一。</a:t>
            </a:r>
            <a:r>
              <a:rPr lang="zh-CN" altLang="zh-CN" sz="1200" kern="1200" dirty="0" smtClean="0">
                <a:solidFill>
                  <a:schemeClr val="tx1"/>
                </a:solidFill>
                <a:effectLst/>
                <a:latin typeface="Calibri" pitchFamily="34" charset="0"/>
                <a:ea typeface="+mn-ea"/>
                <a:cs typeface="+mn-cs"/>
              </a:rPr>
              <a:t>观察舆情发展初期，网友一见到首发报道，就首先进行了“有罪推定”：医院草菅人命，这是医患矛盾的长时间积累的结果，使网友只选择符合自己固有认知的信息，使舆论场分歧难以调和。院方在产妇去世后，不直接通知家属，而是在外面绕了个大圈子，通知政府、通知村里，也反应出当前医患关系紧张的现状。在事件后期报道中，多篇评论都提到如何化解这种紧张情绪。</a:t>
            </a:r>
          </a:p>
          <a:p>
            <a:r>
              <a:rPr lang="zh-CN" altLang="zh-CN" sz="1200" kern="1200" dirty="0" smtClean="0">
                <a:solidFill>
                  <a:schemeClr val="tx1"/>
                </a:solidFill>
                <a:effectLst/>
                <a:latin typeface="Calibri" pitchFamily="34" charset="0"/>
                <a:ea typeface="+mn-ea"/>
                <a:cs typeface="+mn-cs"/>
              </a:rPr>
              <a:t>　　</a:t>
            </a:r>
            <a:r>
              <a:rPr lang="zh-CN" altLang="zh-CN" sz="1200" b="1" kern="1200" dirty="0" smtClean="0">
                <a:solidFill>
                  <a:schemeClr val="tx1"/>
                </a:solidFill>
                <a:effectLst/>
                <a:latin typeface="Calibri" pitchFamily="34" charset="0"/>
                <a:ea typeface="+mn-ea"/>
                <a:cs typeface="+mn-cs"/>
              </a:rPr>
              <a:t>微博、微信舆论场自净功能不容忽视。</a:t>
            </a:r>
            <a:r>
              <a:rPr lang="zh-CN" altLang="zh-CN" sz="1200" kern="1200" dirty="0" smtClean="0">
                <a:solidFill>
                  <a:schemeClr val="tx1"/>
                </a:solidFill>
                <a:effectLst/>
                <a:latin typeface="Calibri" pitchFamily="34" charset="0"/>
                <a:ea typeface="+mn-ea"/>
                <a:cs typeface="+mn-cs"/>
              </a:rPr>
              <a:t>应该看到，事件在微博上、微信上传播开来之后，在网友一片讨伐声音中，很多媒体人及专业人士利用自己的身份作出纠正，解释“羊水栓塞”的危害性及分析事件，如＠彭晓芸“民众面对意外事件的迁怒情绪在媒体帮助下无限放大，导致了医闹和劣质报道的结盟。羊水栓塞发病迅猛，常来不及做检查患者就已经死亡，目前对救治是否得力可存疑，但言之凿凿本可避免就是极为无知了。”虽然网络围观致使舆情热度升级、网友群情激愤让事件复杂，但网络自净、自律为事件走上法治解决道路提供了基础。</a:t>
            </a:r>
          </a:p>
          <a:p>
            <a:r>
              <a:rPr lang="en-US" altLang="zh-CN" sz="1200" kern="1200" dirty="0" smtClean="0">
                <a:solidFill>
                  <a:schemeClr val="tx1"/>
                </a:solidFill>
                <a:effectLst/>
                <a:latin typeface="Calibri" pitchFamily="34" charset="0"/>
                <a:ea typeface="+mn-ea"/>
                <a:cs typeface="+mn-cs"/>
              </a:rPr>
              <a:t> </a:t>
            </a:r>
            <a:endParaRPr lang="zh-CN" altLang="zh-CN" sz="1200" kern="1200" dirty="0" smtClean="0">
              <a:solidFill>
                <a:schemeClr val="tx1"/>
              </a:solidFill>
              <a:effectLst/>
              <a:latin typeface="Calibri" pitchFamily="34" charset="0"/>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a:defRPr/>
            </a:pPr>
            <a:fld id="{283C5D58-78EA-4FE7-83BE-1D0760083D6E}" type="slidenum">
              <a:rPr lang="en-US" smtClean="0"/>
              <a:pPr>
                <a:defRPr/>
              </a:pPr>
              <a:t>26</a:t>
            </a:fld>
            <a:endParaRPr lang="en-US" dirty="0"/>
          </a:p>
        </p:txBody>
      </p:sp>
    </p:spTree>
    <p:extLst>
      <p:ext uri="{BB962C8B-B14F-4D97-AF65-F5344CB8AC3E}">
        <p14:creationId xmlns:p14="http://schemas.microsoft.com/office/powerpoint/2010/main" xmlns="" val="19186062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littletian.com/" TargetMode="External"/><Relationship Id="rId1" Type="http://schemas.openxmlformats.org/officeDocument/2006/relationships/slideMaster" Target="../slideMasters/slideMaster1.xml"/><Relationship Id="rId5" Type="http://schemas.openxmlformats.org/officeDocument/2006/relationships/hyperlink" Target="http://iloveppt.org/forum.php?mod=forumdisplay&amp;fid=51" TargetMode="External"/><Relationship Id="rId4" Type="http://schemas.openxmlformats.org/officeDocument/2006/relationships/hyperlink" Target="http://iloveppt.or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cxnSp>
        <p:nvCxnSpPr>
          <p:cNvPr id="2" name="直接连接符 1"/>
          <p:cNvCxnSpPr/>
          <p:nvPr/>
        </p:nvCxnSpPr>
        <p:spPr>
          <a:xfrm>
            <a:off x="395288" y="1109663"/>
            <a:ext cx="83534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089025" y="1374775"/>
            <a:ext cx="935038" cy="936625"/>
          </a:xfrm>
          <a:prstGeom prst="ellipse">
            <a:avLst/>
          </a:prstGeom>
          <a:solidFill>
            <a:srgbClr val="FFCC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tx1">
                    <a:lumMod val="85000"/>
                    <a:lumOff val="15000"/>
                  </a:schemeClr>
                </a:solidFill>
                <a:latin typeface="微软雅黑" pitchFamily="34" charset="-122"/>
                <a:ea typeface="微软雅黑" pitchFamily="34" charset="-122"/>
              </a:rPr>
              <a:t>演绎创作</a:t>
            </a:r>
          </a:p>
        </p:txBody>
      </p:sp>
      <p:sp>
        <p:nvSpPr>
          <p:cNvPr id="4" name="椭圆 3"/>
          <p:cNvSpPr/>
          <p:nvPr/>
        </p:nvSpPr>
        <p:spPr>
          <a:xfrm>
            <a:off x="4103688" y="1374775"/>
            <a:ext cx="936625" cy="936625"/>
          </a:xfrm>
          <a:prstGeom prst="ellipse">
            <a:avLst/>
          </a:prstGeom>
          <a:solidFill>
            <a:srgbClr val="FFCC00"/>
          </a:solidFill>
          <a:ln>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tx1">
                    <a:lumMod val="85000"/>
                    <a:lumOff val="15000"/>
                  </a:schemeClr>
                </a:solidFill>
                <a:latin typeface="微软雅黑" pitchFamily="34" charset="-122"/>
                <a:ea typeface="微软雅黑" pitchFamily="34" charset="-122"/>
              </a:rPr>
              <a:t>网络</a:t>
            </a:r>
            <a:endParaRPr lang="en-US" altLang="zh-CN" sz="1600" dirty="0">
              <a:solidFill>
                <a:schemeClr val="tx1">
                  <a:lumMod val="85000"/>
                  <a:lumOff val="15000"/>
                </a:schemeClr>
              </a:solidFill>
              <a:latin typeface="微软雅黑" pitchFamily="34" charset="-122"/>
              <a:ea typeface="微软雅黑" pitchFamily="34" charset="-122"/>
            </a:endParaRPr>
          </a:p>
          <a:p>
            <a:pPr>
              <a:defRPr/>
            </a:pPr>
            <a:r>
              <a:rPr lang="zh-CN" altLang="en-US" sz="1600" dirty="0">
                <a:solidFill>
                  <a:schemeClr val="tx1">
                    <a:lumMod val="85000"/>
                    <a:lumOff val="15000"/>
                  </a:schemeClr>
                </a:solidFill>
                <a:latin typeface="微软雅黑" pitchFamily="34" charset="-122"/>
                <a:ea typeface="微软雅黑" pitchFamily="34" charset="-122"/>
              </a:rPr>
              <a:t>共享</a:t>
            </a:r>
          </a:p>
        </p:txBody>
      </p:sp>
      <p:sp>
        <p:nvSpPr>
          <p:cNvPr id="5" name="椭圆 4"/>
          <p:cNvSpPr/>
          <p:nvPr/>
        </p:nvSpPr>
        <p:spPr>
          <a:xfrm>
            <a:off x="7119938" y="1374775"/>
            <a:ext cx="935037" cy="936625"/>
          </a:xfrm>
          <a:prstGeom prst="ellipse">
            <a:avLst/>
          </a:prstGeom>
          <a:solidFill>
            <a:srgbClr val="E60000"/>
          </a:solidFill>
          <a:ln w="12700">
            <a:solidFill>
              <a:srgbClr val="E6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bg1"/>
                </a:solidFill>
                <a:latin typeface="微软雅黑" pitchFamily="34" charset="-122"/>
                <a:ea typeface="微软雅黑" pitchFamily="34" charset="-122"/>
              </a:rPr>
              <a:t>付费下载</a:t>
            </a:r>
          </a:p>
        </p:txBody>
      </p:sp>
      <p:cxnSp>
        <p:nvCxnSpPr>
          <p:cNvPr id="6" name="直接连接符 5"/>
          <p:cNvCxnSpPr/>
          <p:nvPr/>
        </p:nvCxnSpPr>
        <p:spPr>
          <a:xfrm>
            <a:off x="395288" y="2971800"/>
            <a:ext cx="835342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矩形 8"/>
          <p:cNvSpPr>
            <a:spLocks noChangeArrowheads="1"/>
          </p:cNvSpPr>
          <p:nvPr/>
        </p:nvSpPr>
        <p:spPr bwMode="auto">
          <a:xfrm>
            <a:off x="284163" y="2524125"/>
            <a:ext cx="2544762"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200">
                <a:solidFill>
                  <a:srgbClr val="A6A6A6"/>
                </a:solidFill>
                <a:latin typeface="微软雅黑" pitchFamily="34" charset="-122"/>
                <a:ea typeface="微软雅黑" pitchFamily="34" charset="-122"/>
              </a:rPr>
              <a:t>欢迎用于非商业用途的演绎创作</a:t>
            </a:r>
            <a:endParaRPr lang="en-US" altLang="zh-CN" sz="1200" dirty="0">
              <a:solidFill>
                <a:srgbClr val="A6A6A6"/>
              </a:solidFill>
              <a:latin typeface="微软雅黑" pitchFamily="34" charset="-122"/>
              <a:ea typeface="微软雅黑" pitchFamily="34" charset="-122"/>
            </a:endParaRPr>
          </a:p>
        </p:txBody>
      </p:sp>
      <p:sp>
        <p:nvSpPr>
          <p:cNvPr id="8" name="矩形 9"/>
          <p:cNvSpPr>
            <a:spLocks noChangeArrowheads="1"/>
          </p:cNvSpPr>
          <p:nvPr/>
        </p:nvSpPr>
        <p:spPr bwMode="auto">
          <a:xfrm>
            <a:off x="3152775" y="2524125"/>
            <a:ext cx="2838450"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200">
                <a:solidFill>
                  <a:srgbClr val="A6A6A6"/>
                </a:solidFill>
                <a:latin typeface="微软雅黑" pitchFamily="34" charset="-122"/>
                <a:ea typeface="微软雅黑" pitchFamily="34" charset="-122"/>
              </a:rPr>
              <a:t>可在保留文件完整性的前提下共享文件</a:t>
            </a:r>
            <a:endParaRPr lang="en-US" altLang="zh-CN" sz="1200" dirty="0">
              <a:solidFill>
                <a:srgbClr val="A6A6A6"/>
              </a:solidFill>
              <a:latin typeface="微软雅黑" pitchFamily="34" charset="-122"/>
              <a:ea typeface="微软雅黑" pitchFamily="34" charset="-122"/>
            </a:endParaRPr>
          </a:p>
        </p:txBody>
      </p:sp>
      <p:sp>
        <p:nvSpPr>
          <p:cNvPr id="9" name="矩形 10"/>
          <p:cNvSpPr>
            <a:spLocks noChangeArrowheads="1"/>
          </p:cNvSpPr>
          <p:nvPr/>
        </p:nvSpPr>
        <p:spPr bwMode="auto">
          <a:xfrm>
            <a:off x="6445250" y="2524125"/>
            <a:ext cx="2286000" cy="277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200">
                <a:solidFill>
                  <a:srgbClr val="A6A6A6"/>
                </a:solidFill>
                <a:latin typeface="微软雅黑" pitchFamily="34" charset="-122"/>
                <a:ea typeface="微软雅黑" pitchFamily="34" charset="-122"/>
              </a:rPr>
              <a:t>禁止任何形式的付费下载</a:t>
            </a:r>
            <a:endParaRPr lang="en-US" altLang="zh-CN" sz="1200" dirty="0">
              <a:solidFill>
                <a:srgbClr val="A6A6A6"/>
              </a:solidFill>
              <a:latin typeface="微软雅黑" pitchFamily="34" charset="-122"/>
              <a:ea typeface="微软雅黑" pitchFamily="34" charset="-122"/>
            </a:endParaRPr>
          </a:p>
        </p:txBody>
      </p:sp>
      <p:sp>
        <p:nvSpPr>
          <p:cNvPr id="10" name="矩形 11"/>
          <p:cNvSpPr>
            <a:spLocks noChangeArrowheads="1"/>
          </p:cNvSpPr>
          <p:nvPr/>
        </p:nvSpPr>
        <p:spPr bwMode="auto">
          <a:xfrm>
            <a:off x="395288" y="409575"/>
            <a:ext cx="261461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3200">
                <a:latin typeface="微软雅黑" pitchFamily="34" charset="-122"/>
                <a:ea typeface="微软雅黑" pitchFamily="34" charset="-122"/>
              </a:rPr>
              <a:t>声明</a:t>
            </a:r>
            <a:endParaRPr lang="en-US" altLang="zh-CN" sz="3200" dirty="0">
              <a:latin typeface="微软雅黑" pitchFamily="34" charset="-122"/>
              <a:ea typeface="微软雅黑" pitchFamily="34" charset="-122"/>
            </a:endParaRPr>
          </a:p>
        </p:txBody>
      </p:sp>
      <p:sp>
        <p:nvSpPr>
          <p:cNvPr id="11" name="矩形 12"/>
          <p:cNvSpPr>
            <a:spLocks noChangeArrowheads="1"/>
          </p:cNvSpPr>
          <p:nvPr/>
        </p:nvSpPr>
        <p:spPr bwMode="auto">
          <a:xfrm>
            <a:off x="395288" y="6078538"/>
            <a:ext cx="4679950" cy="277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200">
                <a:solidFill>
                  <a:srgbClr val="A6A6A6"/>
                </a:solidFill>
                <a:latin typeface="微软雅黑" pitchFamily="34" charset="-122"/>
                <a:ea typeface="微软雅黑" pitchFamily="34" charset="-122"/>
              </a:rPr>
              <a:t>专业</a:t>
            </a:r>
            <a:r>
              <a:rPr lang="en-US" altLang="zh-CN" sz="1200" dirty="0">
                <a:solidFill>
                  <a:srgbClr val="A6A6A6"/>
                </a:solidFill>
                <a:latin typeface="微软雅黑" pitchFamily="34" charset="-122"/>
                <a:ea typeface="微软雅黑" pitchFamily="34" charset="-122"/>
              </a:rPr>
              <a:t>PPT</a:t>
            </a:r>
            <a:r>
              <a:rPr lang="zh-CN" altLang="en-US" sz="1200">
                <a:solidFill>
                  <a:srgbClr val="A6A6A6"/>
                </a:solidFill>
                <a:latin typeface="微软雅黑" pitchFamily="34" charset="-122"/>
                <a:ea typeface="微软雅黑" pitchFamily="34" charset="-122"/>
              </a:rPr>
              <a:t>设计定制服务请访问：</a:t>
            </a:r>
            <a:r>
              <a:rPr lang="en-US" altLang="zh-CN" sz="1200" dirty="0">
                <a:solidFill>
                  <a:srgbClr val="A6A6A6"/>
                </a:solidFill>
                <a:latin typeface="微软雅黑" pitchFamily="34" charset="-122"/>
                <a:ea typeface="微软雅黑" pitchFamily="34" charset="-122"/>
                <a:hlinkClick r:id="rId2" tooltip="田士庆设计事务所"/>
              </a:rPr>
              <a:t>http://littletian.com</a:t>
            </a:r>
            <a:endParaRPr lang="en-US" altLang="zh-CN" sz="1200" dirty="0">
              <a:solidFill>
                <a:srgbClr val="A6A6A6"/>
              </a:solidFill>
              <a:latin typeface="微软雅黑" pitchFamily="34" charset="-122"/>
              <a:ea typeface="微软雅黑" pitchFamily="34" charset="-122"/>
            </a:endParaRPr>
          </a:p>
        </p:txBody>
      </p:sp>
      <p:pic>
        <p:nvPicPr>
          <p:cNvPr id="12" name="Picture 3" descr="C:\Users\Administrator\Desktop\tsq.png"/>
          <p:cNvPicPr>
            <a:picLocks noChangeAspect="1" noChangeArrowheads="1"/>
          </p:cNvPicPr>
          <p:nvPr/>
        </p:nvPicPr>
        <p:blipFill>
          <a:blip r:embed="rId3" cstate="screen">
            <a:extLst>
              <a:ext uri="{28A0092B-C50C-407E-A947-70E740481C1C}">
                <a14:useLocalDpi xmlns:a14="http://schemas.microsoft.com/office/drawing/2010/main" xmlns="" val="0"/>
              </a:ext>
            </a:extLst>
          </a:blip>
          <a:srcRect/>
          <a:stretch>
            <a:fillRect/>
          </a:stretch>
        </p:blipFill>
        <p:spPr bwMode="auto">
          <a:xfrm>
            <a:off x="6875463" y="5748338"/>
            <a:ext cx="1855787" cy="798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矩形 14"/>
          <p:cNvSpPr>
            <a:spLocks noChangeArrowheads="1"/>
          </p:cNvSpPr>
          <p:nvPr/>
        </p:nvSpPr>
        <p:spPr bwMode="auto">
          <a:xfrm>
            <a:off x="395288" y="5802313"/>
            <a:ext cx="8353425"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200">
                <a:solidFill>
                  <a:srgbClr val="A6A6A6"/>
                </a:solidFill>
                <a:latin typeface="微软雅黑" pitchFamily="34" charset="-122"/>
                <a:ea typeface="微软雅黑" pitchFamily="34" charset="-122"/>
              </a:rPr>
              <a:t>搜集整理 我爱</a:t>
            </a:r>
            <a:r>
              <a:rPr lang="en-US" altLang="zh-CN" sz="1200" dirty="0">
                <a:solidFill>
                  <a:srgbClr val="A6A6A6"/>
                </a:solidFill>
                <a:latin typeface="微软雅黑" pitchFamily="34" charset="-122"/>
                <a:ea typeface="微软雅黑" pitchFamily="34" charset="-122"/>
              </a:rPr>
              <a:t>PPT</a:t>
            </a:r>
            <a:r>
              <a:rPr lang="zh-CN" altLang="en-US" sz="1200">
                <a:solidFill>
                  <a:srgbClr val="A6A6A6"/>
                </a:solidFill>
                <a:latin typeface="微软雅黑" pitchFamily="34" charset="-122"/>
                <a:ea typeface="微软雅黑" pitchFamily="34" charset="-122"/>
              </a:rPr>
              <a:t>官方网 </a:t>
            </a:r>
            <a:r>
              <a:rPr lang="en-US" altLang="zh-CN" sz="1200" dirty="0">
                <a:solidFill>
                  <a:srgbClr val="A6A6A6"/>
                </a:solidFill>
                <a:latin typeface="微软雅黑" pitchFamily="34" charset="-122"/>
                <a:ea typeface="微软雅黑" pitchFamily="34" charset="-122"/>
              </a:rPr>
              <a:t>- </a:t>
            </a:r>
            <a:r>
              <a:rPr lang="zh-CN" altLang="en-US" sz="1200">
                <a:solidFill>
                  <a:srgbClr val="A6A6A6"/>
                </a:solidFill>
                <a:latin typeface="微软雅黑" pitchFamily="34" charset="-122"/>
                <a:ea typeface="微软雅黑" pitchFamily="34" charset="-122"/>
              </a:rPr>
              <a:t>中文演示设计平台  网站 </a:t>
            </a:r>
            <a:r>
              <a:rPr lang="en-US" altLang="zh-CN" sz="1200" dirty="0">
                <a:ea typeface="宋体" charset="-122"/>
                <a:hlinkClick r:id="rId4"/>
              </a:rPr>
              <a:t>http://iloveppt.org/</a:t>
            </a:r>
            <a:endParaRPr lang="en-US" altLang="zh-CN" sz="1200" dirty="0">
              <a:solidFill>
                <a:srgbClr val="A6A6A6"/>
              </a:solidFill>
              <a:latin typeface="微软雅黑" pitchFamily="34" charset="-122"/>
              <a:ea typeface="微软雅黑" pitchFamily="34" charset="-122"/>
            </a:endParaRPr>
          </a:p>
        </p:txBody>
      </p:sp>
      <p:sp>
        <p:nvSpPr>
          <p:cNvPr id="14" name="圆角矩形 13"/>
          <p:cNvSpPr/>
          <p:nvPr/>
        </p:nvSpPr>
        <p:spPr>
          <a:xfrm>
            <a:off x="1655763" y="3840163"/>
            <a:ext cx="5832475" cy="720725"/>
          </a:xfrm>
          <a:prstGeom prst="roundRect">
            <a:avLst>
              <a:gd name="adj" fmla="val 8604"/>
            </a:avLst>
          </a:prstGeom>
          <a:gradFill flip="none" rotWithShape="1">
            <a:gsLst>
              <a:gs pos="0">
                <a:srgbClr val="DDDDDD"/>
              </a:gs>
              <a:gs pos="100000">
                <a:srgbClr val="F8F8F8"/>
              </a:gs>
            </a:gsLst>
            <a:lin ang="16200000" scaled="1"/>
            <a:tileRect/>
          </a:gradFill>
          <a:ln w="9525">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dirty="0">
              <a:latin typeface="微软雅黑" pitchFamily="34" charset="-122"/>
              <a:ea typeface="微软雅黑" pitchFamily="34" charset="-122"/>
            </a:endParaRPr>
          </a:p>
        </p:txBody>
      </p:sp>
      <p:sp>
        <p:nvSpPr>
          <p:cNvPr id="15" name="圆角矩形 14"/>
          <p:cNvSpPr/>
          <p:nvPr/>
        </p:nvSpPr>
        <p:spPr>
          <a:xfrm>
            <a:off x="1799771" y="3938895"/>
            <a:ext cx="4356405" cy="524166"/>
          </a:xfrm>
          <a:prstGeom prst="roundRect">
            <a:avLst>
              <a:gd name="adj" fmla="val 8604"/>
            </a:avLst>
          </a:prstGeom>
          <a:solidFill>
            <a:schemeClr val="bg1"/>
          </a:solidFill>
          <a:ln w="9525">
            <a:solidFill>
              <a:schemeClr val="bg1">
                <a:lumMod val="75000"/>
              </a:schemeClr>
            </a:solidFill>
          </a:ln>
          <a:effectLst>
            <a:innerShdw blurRad="50800" dist="25400" dir="13800000">
              <a:prstClr val="black">
                <a:alpha val="16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600" dirty="0">
                <a:solidFill>
                  <a:schemeClr val="tx1">
                    <a:lumMod val="85000"/>
                    <a:lumOff val="15000"/>
                  </a:schemeClr>
                </a:solidFill>
                <a:latin typeface="微软雅黑" pitchFamily="34" charset="-122"/>
                <a:ea typeface="微软雅黑" pitchFamily="34" charset="-122"/>
              </a:rPr>
              <a:t>最新</a:t>
            </a:r>
            <a:r>
              <a:rPr lang="en-US" altLang="zh-CN" sz="1600" dirty="0">
                <a:solidFill>
                  <a:schemeClr val="tx1">
                    <a:lumMod val="85000"/>
                    <a:lumOff val="15000"/>
                  </a:schemeClr>
                </a:solidFill>
                <a:latin typeface="微软雅黑" pitchFamily="34" charset="-122"/>
                <a:ea typeface="微软雅黑" pitchFamily="34" charset="-122"/>
              </a:rPr>
              <a:t>PPT</a:t>
            </a:r>
            <a:r>
              <a:rPr lang="zh-CN" altLang="en-US" sz="1600" dirty="0">
                <a:solidFill>
                  <a:schemeClr val="tx1">
                    <a:lumMod val="85000"/>
                    <a:lumOff val="15000"/>
                  </a:schemeClr>
                </a:solidFill>
                <a:latin typeface="微软雅黑" pitchFamily="34" charset="-122"/>
                <a:ea typeface="微软雅黑" pitchFamily="34" charset="-122"/>
              </a:rPr>
              <a:t>模板 免费</a:t>
            </a:r>
          </a:p>
        </p:txBody>
      </p:sp>
      <p:sp>
        <p:nvSpPr>
          <p:cNvPr id="16" name="圆角矩形 15">
            <a:hlinkClick r:id="rId5" tooltip="点击选择PPT模版"/>
          </p:cNvPr>
          <p:cNvSpPr/>
          <p:nvPr/>
        </p:nvSpPr>
        <p:spPr>
          <a:xfrm>
            <a:off x="6316663" y="3938588"/>
            <a:ext cx="1008062" cy="523875"/>
          </a:xfrm>
          <a:prstGeom prst="roundRect">
            <a:avLst>
              <a:gd name="adj" fmla="val 8604"/>
            </a:avLst>
          </a:prstGeom>
          <a:gradFill>
            <a:gsLst>
              <a:gs pos="0">
                <a:srgbClr val="F6BB00"/>
              </a:gs>
              <a:gs pos="100000">
                <a:srgbClr val="FFD243"/>
              </a:gs>
            </a:gsLst>
            <a:lin ang="16200000" scaled="1"/>
          </a:gradFill>
          <a:ln w="9525">
            <a:solidFill>
              <a:srgbClr val="FFD243"/>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00" dirty="0">
                <a:solidFill>
                  <a:schemeClr val="tx1">
                    <a:lumMod val="85000"/>
                    <a:lumOff val="15000"/>
                  </a:schemeClr>
                </a:solidFill>
                <a:effectLst>
                  <a:outerShdw dist="12700" dir="5400000" rotWithShape="0">
                    <a:srgbClr val="FFF7D5">
                      <a:alpha val="40000"/>
                    </a:srgbClr>
                  </a:outerShdw>
                </a:effectLst>
                <a:latin typeface="微软雅黑" pitchFamily="34" charset="-122"/>
                <a:ea typeface="微软雅黑" pitchFamily="34" charset="-122"/>
              </a:rPr>
              <a:t>下</a:t>
            </a:r>
            <a:r>
              <a:rPr lang="zh-CN" altLang="en-US" sz="600" dirty="0">
                <a:solidFill>
                  <a:schemeClr val="tx1">
                    <a:lumMod val="85000"/>
                    <a:lumOff val="15000"/>
                  </a:schemeClr>
                </a:solidFill>
                <a:effectLst>
                  <a:outerShdw dist="12700" dir="5400000" rotWithShape="0">
                    <a:srgbClr val="FFF7D5">
                      <a:alpha val="40000"/>
                    </a:srgbClr>
                  </a:outerShdw>
                </a:effectLst>
                <a:latin typeface="微软雅黑" pitchFamily="34" charset="-122"/>
                <a:ea typeface="微软雅黑" pitchFamily="34" charset="-122"/>
              </a:rPr>
              <a:t> </a:t>
            </a:r>
            <a:r>
              <a:rPr lang="zh-CN" altLang="en-US" sz="1800" dirty="0">
                <a:solidFill>
                  <a:schemeClr val="tx1">
                    <a:lumMod val="85000"/>
                    <a:lumOff val="15000"/>
                  </a:schemeClr>
                </a:solidFill>
                <a:effectLst>
                  <a:outerShdw dist="12700" dir="5400000" rotWithShape="0">
                    <a:srgbClr val="FFF7D5">
                      <a:alpha val="40000"/>
                    </a:srgbClr>
                  </a:outerShdw>
                </a:effectLst>
                <a:latin typeface="微软雅黑" pitchFamily="34" charset="-122"/>
                <a:ea typeface="微软雅黑" pitchFamily="34" charset="-122"/>
              </a:rPr>
              <a:t>载</a:t>
            </a:r>
          </a:p>
        </p:txBody>
      </p:sp>
      <p:sp>
        <p:nvSpPr>
          <p:cNvPr id="17" name="矩形 18"/>
          <p:cNvSpPr>
            <a:spLocks noChangeArrowheads="1"/>
          </p:cNvSpPr>
          <p:nvPr/>
        </p:nvSpPr>
        <p:spPr bwMode="auto">
          <a:xfrm>
            <a:off x="1655763" y="4586288"/>
            <a:ext cx="5832475" cy="231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r"/>
            <a:r>
              <a:rPr lang="zh-CN" altLang="en-US" sz="900">
                <a:solidFill>
                  <a:srgbClr val="A6A6A6"/>
                </a:solidFill>
                <a:latin typeface="微软雅黑" pitchFamily="34" charset="-122"/>
                <a:ea typeface="微软雅黑" pitchFamily="34" charset="-122"/>
              </a:rPr>
              <a:t>技术支持：我爱</a:t>
            </a:r>
            <a:r>
              <a:rPr lang="en-US" altLang="zh-CN" sz="900" dirty="0">
                <a:solidFill>
                  <a:srgbClr val="A6A6A6"/>
                </a:solidFill>
                <a:latin typeface="微软雅黑" pitchFamily="34" charset="-122"/>
                <a:ea typeface="微软雅黑" pitchFamily="34" charset="-122"/>
              </a:rPr>
              <a:t>PPT</a:t>
            </a:r>
            <a:r>
              <a:rPr lang="zh-CN" altLang="en-US" sz="900">
                <a:solidFill>
                  <a:srgbClr val="A6A6A6"/>
                </a:solidFill>
                <a:latin typeface="微软雅黑" pitchFamily="34" charset="-122"/>
                <a:ea typeface="微软雅黑" pitchFamily="34" charset="-122"/>
              </a:rPr>
              <a:t>官方网</a:t>
            </a:r>
            <a:endParaRPr lang="en-US" altLang="zh-CN" sz="900" dirty="0">
              <a:solidFill>
                <a:srgbClr val="A6A6A6"/>
              </a:solidFill>
              <a:latin typeface="微软雅黑" pitchFamily="34" charset="-122"/>
              <a:ea typeface="微软雅黑" pitchFamily="34" charset="-122"/>
            </a:endParaRPr>
          </a:p>
        </p:txBody>
      </p:sp>
    </p:spTree>
    <p:extLst>
      <p:ext uri="{BB962C8B-B14F-4D97-AF65-F5344CB8AC3E}">
        <p14:creationId xmlns:p14="http://schemas.microsoft.com/office/powerpoint/2010/main" xmlns="" val="146342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0800" y="46038"/>
            <a:ext cx="2057400" cy="60801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46038"/>
            <a:ext cx="6019800" cy="60801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5" name="页脚占位符 4"/>
          <p:cNvSpPr>
            <a:spLocks noGrp="1"/>
          </p:cNvSpPr>
          <p:nvPr>
            <p:ph type="ftr" sz="quarter" idx="11"/>
          </p:nvPr>
        </p:nvSpPr>
        <p:spPr/>
        <p:txBody>
          <a:bodyPr/>
          <a:lstStyle/>
          <a:p>
            <a:endParaRPr lang="zh-CN" altLang="en-US"/>
          </a:p>
        </p:txBody>
      </p:sp>
      <p:pic>
        <p:nvPicPr>
          <p:cNvPr id="7" name="Picture 5" descr="图片1"/>
          <p:cNvPicPr>
            <a:picLocks noChangeAspect="1" noChangeArrowheads="1"/>
          </p:cNvPicPr>
          <p:nvPr userDrawn="1"/>
        </p:nvPicPr>
        <p:blipFill>
          <a:blip r:embed="rId2" cstate="screen"/>
          <a:srcRect/>
          <a:stretch>
            <a:fillRect/>
          </a:stretch>
        </p:blipFill>
        <p:spPr bwMode="auto">
          <a:xfrm>
            <a:off x="7977402" y="6237312"/>
            <a:ext cx="1046852" cy="620688"/>
          </a:xfrm>
          <a:prstGeom prst="rect">
            <a:avLst/>
          </a:prstGeom>
          <a:noFill/>
          <a:ln w="9525">
            <a:noFill/>
            <a:miter lim="800000"/>
            <a:headEnd/>
            <a:tailEnd/>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页脚占位符 4"/>
          <p:cNvSpPr>
            <a:spLocks noGrp="1"/>
          </p:cNvSpPr>
          <p:nvPr>
            <p:ph type="ftr" sz="quarter" idx="11"/>
          </p:nvPr>
        </p:nvSpPr>
        <p:spPr/>
        <p:txBody>
          <a:bodyPr/>
          <a:lstStyle/>
          <a:p>
            <a:endParaRPr lang="zh-CN" altLang="en-US"/>
          </a:p>
        </p:txBody>
      </p:sp>
      <p:pic>
        <p:nvPicPr>
          <p:cNvPr id="7" name="Picture 5" descr="图片1"/>
          <p:cNvPicPr>
            <a:picLocks noChangeAspect="1" noChangeArrowheads="1"/>
          </p:cNvPicPr>
          <p:nvPr userDrawn="1"/>
        </p:nvPicPr>
        <p:blipFill>
          <a:blip r:embed="rId2" cstate="screen"/>
          <a:srcRect/>
          <a:stretch>
            <a:fillRect/>
          </a:stretch>
        </p:blipFill>
        <p:spPr bwMode="auto">
          <a:xfrm>
            <a:off x="7812360" y="6196541"/>
            <a:ext cx="1115616" cy="661459"/>
          </a:xfrm>
          <a:prstGeom prst="rect">
            <a:avLst/>
          </a:prstGeom>
          <a:noFill/>
          <a:ln w="9525">
            <a:noFill/>
            <a:miter lim="800000"/>
            <a:headEnd/>
            <a:tailEnd/>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395020-07EA-4A11-AAC3-2A92CCA81601}" type="slidenum">
              <a:rPr lang="zh-CN" altLang="en-US" smtClean="0"/>
              <a:pPr/>
              <a:t>‹#›</a:t>
            </a:fld>
            <a:endParaRPr lang="zh-CN" altLang="en-US"/>
          </a:p>
        </p:txBody>
      </p:sp>
      <p:pic>
        <p:nvPicPr>
          <p:cNvPr id="8" name="Picture 5" descr="图片1"/>
          <p:cNvPicPr>
            <a:picLocks noChangeAspect="1" noChangeArrowheads="1"/>
          </p:cNvPicPr>
          <p:nvPr userDrawn="1"/>
        </p:nvPicPr>
        <p:blipFill>
          <a:blip r:embed="rId2" cstate="screen"/>
          <a:srcRect/>
          <a:stretch>
            <a:fillRect/>
          </a:stretch>
        </p:blipFill>
        <p:spPr bwMode="auto">
          <a:xfrm>
            <a:off x="0" y="5940376"/>
            <a:ext cx="1547664" cy="917624"/>
          </a:xfrm>
          <a:prstGeom prst="rect">
            <a:avLst/>
          </a:prstGeom>
          <a:noFill/>
          <a:ln w="9525">
            <a:noFill/>
            <a:miter lim="800000"/>
            <a:headEnd/>
            <a:tailEnd/>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PPT_Title_v2 (2)"/>
          <p:cNvPicPr>
            <a:picLocks noChangeAspect="1" noChangeArrowheads="1"/>
          </p:cNvPicPr>
          <p:nvPr userDrawn="1"/>
        </p:nvPicPr>
        <p:blipFill>
          <a:blip r:embed="rId2" cstate="screen">
            <a:duotone>
              <a:schemeClr val="accent5">
                <a:shade val="45000"/>
                <a:satMod val="135000"/>
              </a:schemeClr>
              <a:prstClr val="white"/>
            </a:duotone>
            <a:extLst>
              <a:ext uri="{BEBA8EAE-BF5A-486C-A8C5-ECC9F3942E4B}">
                <a14:imgProps xmlns:a14="http://schemas.microsoft.com/office/drawing/2010/main" xmlns="">
                  <a14:imgLayer r:embed="rId3">
                    <a14:imgEffect>
                      <a14:colorTemperature colorTemp="4700"/>
                    </a14:imgEffect>
                    <a14:imgEffect>
                      <a14:saturation sat="400000"/>
                    </a14:imgEffect>
                  </a14:imgLayer>
                </a14:imgProps>
              </a:ext>
            </a:extLst>
          </a:blip>
          <a:srcRect/>
          <a:stretch>
            <a:fillRect/>
          </a:stretch>
        </p:blipFill>
        <p:spPr bwMode="auto">
          <a:xfrm>
            <a:off x="0" y="0"/>
            <a:ext cx="9220200" cy="6911975"/>
          </a:xfrm>
          <a:prstGeom prst="rect">
            <a:avLst/>
          </a:prstGeom>
          <a:noFill/>
          <a:ln w="9525">
            <a:noFill/>
            <a:miter lim="800000"/>
            <a:headEnd/>
            <a:tailEnd/>
          </a:ln>
        </p:spPr>
      </p:pic>
      <p:sp>
        <p:nvSpPr>
          <p:cNvPr id="47107" name="Rectangle 3"/>
          <p:cNvSpPr>
            <a:spLocks noGrp="1" noChangeArrowheads="1"/>
          </p:cNvSpPr>
          <p:nvPr>
            <p:ph type="ctrTitle"/>
          </p:nvPr>
        </p:nvSpPr>
        <p:spPr>
          <a:xfrm>
            <a:off x="1066800" y="2743200"/>
            <a:ext cx="7772400" cy="533400"/>
          </a:xfrm>
        </p:spPr>
        <p:txBody>
          <a:bodyPr/>
          <a:lstStyle>
            <a:lvl1pPr algn="r">
              <a:defRPr sz="3200">
                <a:solidFill>
                  <a:schemeClr val="bg1"/>
                </a:solidFill>
              </a:defRPr>
            </a:lvl1pPr>
          </a:lstStyle>
          <a:p>
            <a:r>
              <a:rPr lang="en-US"/>
              <a:t>Click to edit Master title style</a:t>
            </a:r>
          </a:p>
        </p:txBody>
      </p:sp>
      <p:sp>
        <p:nvSpPr>
          <p:cNvPr id="47108" name="Rectangle 4"/>
          <p:cNvSpPr>
            <a:spLocks noGrp="1" noChangeArrowheads="1"/>
          </p:cNvSpPr>
          <p:nvPr>
            <p:ph type="subTitle" idx="1"/>
          </p:nvPr>
        </p:nvSpPr>
        <p:spPr>
          <a:xfrm>
            <a:off x="2438400" y="3276600"/>
            <a:ext cx="6400800" cy="1752600"/>
          </a:xfrm>
        </p:spPr>
        <p:txBody>
          <a:bodyPr/>
          <a:lstStyle>
            <a:lvl1pPr marL="0" indent="0" algn="r">
              <a:buFontTx/>
              <a:buNone/>
              <a:defRPr sz="2000">
                <a:solidFill>
                  <a:schemeClr val="bg1"/>
                </a:solidFill>
              </a:defRPr>
            </a:lvl1pPr>
          </a:lstStyle>
          <a:p>
            <a:r>
              <a:rPr lang="en-US"/>
              <a:t>Click to edit Master subtitle style</a:t>
            </a:r>
          </a:p>
        </p:txBody>
      </p:sp>
      <p:sp>
        <p:nvSpPr>
          <p:cNvPr id="5" name="矩形 4"/>
          <p:cNvSpPr/>
          <p:nvPr userDrawn="1"/>
        </p:nvSpPr>
        <p:spPr>
          <a:xfrm>
            <a:off x="228600" y="152400"/>
            <a:ext cx="21336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381000" y="152400"/>
            <a:ext cx="1524000" cy="45720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lumMod val="50000"/>
                  </a:schemeClr>
                </a:solidFill>
              </a:rPr>
              <a:t>LOGO</a:t>
            </a:r>
            <a:endParaRPr lang="zh-CN" altLang="en-US" b="1" dirty="0">
              <a:solidFill>
                <a:schemeClr val="bg1">
                  <a:lumMod val="50000"/>
                </a:scheme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82DF16B-952B-4D4E-BA76-8CAD5EA050E5}" type="datetimeFigureOut">
              <a:rPr lang="zh-CN" altLang="en-US" smtClean="0"/>
              <a:pPr/>
              <a:t>2015/1/12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395020-07EA-4A11-AAC3-2A92CCA81601}"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6477000" cy="487363"/>
          </a:xfrm>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228600" y="1066800"/>
            <a:ext cx="8229600" cy="50593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4196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microsoft.com/office/2007/relationships/hdphoto" Target="../media/hdphoto1.wdp"/><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pic>
        <p:nvPicPr>
          <p:cNvPr id="2050" name="Picture 2" descr="PPT_White_Darker (2)"/>
          <p:cNvPicPr>
            <a:picLocks noChangeAspect="1" noChangeArrowheads="1"/>
          </p:cNvPicPr>
          <p:nvPr userDrawn="1"/>
        </p:nvPicPr>
        <p:blipFill>
          <a:blip r:embed="rId14" cstate="screen">
            <a:duotone>
              <a:schemeClr val="accent5">
                <a:shade val="45000"/>
                <a:satMod val="135000"/>
              </a:schemeClr>
              <a:prstClr val="white"/>
            </a:duotone>
            <a:extLst>
              <a:ext uri="{BEBA8EAE-BF5A-486C-A8C5-ECC9F3942E4B}">
                <a14:imgProps xmlns:a14="http://schemas.microsoft.com/office/drawing/2010/main" xmlns="">
                  <a14:imgLayer r:embed="rId15">
                    <a14:imgEffect>
                      <a14:saturation sat="0"/>
                    </a14:imgEffect>
                  </a14:imgLayer>
                </a14:imgProps>
              </a:ext>
            </a:extLst>
          </a:blip>
          <a:srcRect/>
          <a:stretch>
            <a:fillRect/>
          </a:stretch>
        </p:blipFill>
        <p:spPr bwMode="auto">
          <a:xfrm>
            <a:off x="0" y="0"/>
            <a:ext cx="9144000" cy="6858000"/>
          </a:xfrm>
          <a:prstGeom prst="rect">
            <a:avLst/>
          </a:prstGeom>
          <a:noFill/>
          <a:ln w="9525">
            <a:noFill/>
            <a:miter lim="800000"/>
            <a:headEnd/>
            <a:tailEnd/>
          </a:ln>
        </p:spPr>
      </p:pic>
      <p:sp>
        <p:nvSpPr>
          <p:cNvPr id="2051" name="Rectangle 3"/>
          <p:cNvSpPr>
            <a:spLocks noGrp="1" noChangeArrowheads="1"/>
          </p:cNvSpPr>
          <p:nvPr>
            <p:ph type="title"/>
          </p:nvPr>
        </p:nvSpPr>
        <p:spPr bwMode="auto">
          <a:xfrm>
            <a:off x="228600" y="228600"/>
            <a:ext cx="6477000" cy="4873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2" name="Rectangle 4"/>
          <p:cNvSpPr>
            <a:spLocks noGrp="1" noChangeArrowheads="1"/>
          </p:cNvSpPr>
          <p:nvPr>
            <p:ph type="body" idx="1"/>
          </p:nvPr>
        </p:nvSpPr>
        <p:spPr bwMode="auto">
          <a:xfrm>
            <a:off x="228600" y="838200"/>
            <a:ext cx="8229600" cy="5287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 name="矩形 4"/>
          <p:cNvSpPr/>
          <p:nvPr userDrawn="1"/>
        </p:nvSpPr>
        <p:spPr>
          <a:xfrm>
            <a:off x="76200" y="6248400"/>
            <a:ext cx="21336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228600" y="6248400"/>
            <a:ext cx="1524000" cy="45720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lumMod val="50000"/>
                  </a:schemeClr>
                </a:solidFill>
              </a:rPr>
              <a:t>LOGO</a:t>
            </a:r>
            <a:endParaRPr lang="zh-CN" altLang="en-US" b="1" dirty="0">
              <a:solidFill>
                <a:schemeClr val="bg1">
                  <a:lumMod val="50000"/>
                </a:schemeClr>
              </a:solidFill>
            </a:endParaRPr>
          </a:p>
        </p:txBody>
      </p:sp>
    </p:spTree>
  </p:cSld>
  <p:clrMap bg1="lt1" tx1="dk1" bg2="lt2" tx2="dk2" accent1="accent1" accent2="accent2" accent3="accent3" accent4="accent4" accent5="accent5" accent6="accent6" hlink="hlink" folHlink="folHlink"/>
  <p:sldLayoutIdLst>
    <p:sldLayoutId id="2147483892" r:id="rId1"/>
    <p:sldLayoutId id="2147483891" r:id="rId2"/>
    <p:sldLayoutId id="2147483881" r:id="rId3"/>
    <p:sldLayoutId id="2147483882" r:id="rId4"/>
    <p:sldLayoutId id="2147483883" r:id="rId5"/>
    <p:sldLayoutId id="2147483884" r:id="rId6"/>
    <p:sldLayoutId id="2147483885" r:id="rId7"/>
    <p:sldLayoutId id="2147483886" r:id="rId8"/>
    <p:sldLayoutId id="2147483887" r:id="rId9"/>
    <p:sldLayoutId id="2147483888" r:id="rId10"/>
    <p:sldLayoutId id="2147483889" r:id="rId11"/>
    <p:sldLayoutId id="2147483890" r:id="rId12"/>
  </p:sldLayoutIdLst>
  <p:timing>
    <p:tnLst>
      <p:par>
        <p:cTn id="1" dur="indefinite" restart="never" nodeType="tmRoot"/>
      </p:par>
    </p:tnLst>
  </p:timing>
  <p:txStyles>
    <p:titleStyle>
      <a:lvl1pPr algn="l" rtl="0" eaLnBrk="0" fontAlgn="base" hangingPunct="0">
        <a:spcBef>
          <a:spcPct val="0"/>
        </a:spcBef>
        <a:spcAft>
          <a:spcPct val="0"/>
        </a:spcAft>
        <a:defRPr sz="2400">
          <a:solidFill>
            <a:srgbClr val="003366"/>
          </a:solidFill>
          <a:latin typeface="+mj-lt"/>
          <a:ea typeface="+mj-ea"/>
          <a:cs typeface="+mj-cs"/>
        </a:defRPr>
      </a:lvl1pPr>
      <a:lvl2pPr algn="l" rtl="0" eaLnBrk="0" fontAlgn="base" hangingPunct="0">
        <a:spcBef>
          <a:spcPct val="0"/>
        </a:spcBef>
        <a:spcAft>
          <a:spcPct val="0"/>
        </a:spcAft>
        <a:defRPr sz="2400">
          <a:solidFill>
            <a:srgbClr val="003366"/>
          </a:solidFill>
          <a:latin typeface="Arial" pitchFamily="34" charset="0"/>
        </a:defRPr>
      </a:lvl2pPr>
      <a:lvl3pPr algn="l" rtl="0" eaLnBrk="0" fontAlgn="base" hangingPunct="0">
        <a:spcBef>
          <a:spcPct val="0"/>
        </a:spcBef>
        <a:spcAft>
          <a:spcPct val="0"/>
        </a:spcAft>
        <a:defRPr sz="2400">
          <a:solidFill>
            <a:srgbClr val="003366"/>
          </a:solidFill>
          <a:latin typeface="Arial" pitchFamily="34" charset="0"/>
        </a:defRPr>
      </a:lvl3pPr>
      <a:lvl4pPr algn="l" rtl="0" eaLnBrk="0" fontAlgn="base" hangingPunct="0">
        <a:spcBef>
          <a:spcPct val="0"/>
        </a:spcBef>
        <a:spcAft>
          <a:spcPct val="0"/>
        </a:spcAft>
        <a:defRPr sz="2400">
          <a:solidFill>
            <a:srgbClr val="003366"/>
          </a:solidFill>
          <a:latin typeface="Arial" pitchFamily="34" charset="0"/>
        </a:defRPr>
      </a:lvl4pPr>
      <a:lvl5pPr algn="l" rtl="0" eaLnBrk="0" fontAlgn="base" hangingPunct="0">
        <a:spcBef>
          <a:spcPct val="0"/>
        </a:spcBef>
        <a:spcAft>
          <a:spcPct val="0"/>
        </a:spcAft>
        <a:defRPr sz="2400">
          <a:solidFill>
            <a:srgbClr val="003366"/>
          </a:solidFill>
          <a:latin typeface="Arial" pitchFamily="34" charset="0"/>
        </a:defRPr>
      </a:lvl5pPr>
      <a:lvl6pPr marL="457200" algn="l" rtl="0" fontAlgn="base">
        <a:spcBef>
          <a:spcPct val="0"/>
        </a:spcBef>
        <a:spcAft>
          <a:spcPct val="0"/>
        </a:spcAft>
        <a:defRPr sz="2400">
          <a:solidFill>
            <a:srgbClr val="003366"/>
          </a:solidFill>
          <a:latin typeface="Arial" pitchFamily="34" charset="0"/>
        </a:defRPr>
      </a:lvl6pPr>
      <a:lvl7pPr marL="914400" algn="l" rtl="0" fontAlgn="base">
        <a:spcBef>
          <a:spcPct val="0"/>
        </a:spcBef>
        <a:spcAft>
          <a:spcPct val="0"/>
        </a:spcAft>
        <a:defRPr sz="2400">
          <a:solidFill>
            <a:srgbClr val="003366"/>
          </a:solidFill>
          <a:latin typeface="Arial" pitchFamily="34" charset="0"/>
        </a:defRPr>
      </a:lvl7pPr>
      <a:lvl8pPr marL="1371600" algn="l" rtl="0" fontAlgn="base">
        <a:spcBef>
          <a:spcPct val="0"/>
        </a:spcBef>
        <a:spcAft>
          <a:spcPct val="0"/>
        </a:spcAft>
        <a:defRPr sz="2400">
          <a:solidFill>
            <a:srgbClr val="003366"/>
          </a:solidFill>
          <a:latin typeface="Arial" pitchFamily="34" charset="0"/>
        </a:defRPr>
      </a:lvl8pPr>
      <a:lvl9pPr marL="1828800" algn="l" rtl="0" fontAlgn="base">
        <a:spcBef>
          <a:spcPct val="0"/>
        </a:spcBef>
        <a:spcAft>
          <a:spcPct val="0"/>
        </a:spcAft>
        <a:defRPr sz="2400">
          <a:solidFill>
            <a:srgbClr val="003366"/>
          </a:solidFill>
          <a:latin typeface="Arial" pitchFamily="34" charset="0"/>
        </a:defRPr>
      </a:lvl9pPr>
    </p:titleStyle>
    <p:bodyStyle>
      <a:lvl1pPr marL="342900" indent="-342900" algn="l" rtl="0" eaLnBrk="0" fontAlgn="base" hangingPunct="0">
        <a:spcBef>
          <a:spcPct val="20000"/>
        </a:spcBef>
        <a:spcAft>
          <a:spcPct val="0"/>
        </a:spcAft>
        <a:buClr>
          <a:srgbClr val="FF5F00"/>
        </a:buClr>
        <a:buChar char="•"/>
        <a:defRPr sz="2400">
          <a:solidFill>
            <a:srgbClr val="003366"/>
          </a:solidFill>
          <a:latin typeface="+mn-lt"/>
          <a:ea typeface="+mn-ea"/>
          <a:cs typeface="+mn-cs"/>
        </a:defRPr>
      </a:lvl1pPr>
      <a:lvl2pPr marL="742950" indent="-285750" algn="l" rtl="0" eaLnBrk="0" fontAlgn="base" hangingPunct="0">
        <a:spcBef>
          <a:spcPct val="20000"/>
        </a:spcBef>
        <a:spcAft>
          <a:spcPct val="0"/>
        </a:spcAft>
        <a:buClr>
          <a:srgbClr val="FF5F00"/>
        </a:buClr>
        <a:buChar char="–"/>
        <a:defRPr sz="2000">
          <a:solidFill>
            <a:srgbClr val="003366"/>
          </a:solidFill>
          <a:latin typeface="+mn-lt"/>
        </a:defRPr>
      </a:lvl2pPr>
      <a:lvl3pPr marL="1143000" indent="-228600" algn="l" rtl="0" eaLnBrk="0" fontAlgn="base" hangingPunct="0">
        <a:spcBef>
          <a:spcPct val="20000"/>
        </a:spcBef>
        <a:spcAft>
          <a:spcPct val="0"/>
        </a:spcAft>
        <a:buClr>
          <a:srgbClr val="FF5F00"/>
        </a:buClr>
        <a:buChar char="•"/>
        <a:defRPr sz="2400">
          <a:solidFill>
            <a:srgbClr val="003366"/>
          </a:solidFill>
          <a:latin typeface="+mn-lt"/>
        </a:defRPr>
      </a:lvl3pPr>
      <a:lvl4pPr marL="1600200" indent="-228600" algn="l" rtl="0" eaLnBrk="0" fontAlgn="base" hangingPunct="0">
        <a:spcBef>
          <a:spcPct val="20000"/>
        </a:spcBef>
        <a:spcAft>
          <a:spcPct val="0"/>
        </a:spcAft>
        <a:buClr>
          <a:srgbClr val="FF5F00"/>
        </a:buClr>
        <a:buChar char="–"/>
        <a:defRPr sz="1600">
          <a:solidFill>
            <a:srgbClr val="003366"/>
          </a:solidFill>
          <a:latin typeface="+mn-lt"/>
        </a:defRPr>
      </a:lvl4pPr>
      <a:lvl5pPr marL="2057400" indent="-228600" algn="l" rtl="0" eaLnBrk="0" fontAlgn="base" hangingPunct="0">
        <a:spcBef>
          <a:spcPct val="20000"/>
        </a:spcBef>
        <a:spcAft>
          <a:spcPct val="0"/>
        </a:spcAft>
        <a:buClr>
          <a:srgbClr val="FF5F00"/>
        </a:buClr>
        <a:buChar char="»"/>
        <a:defRPr sz="1400">
          <a:solidFill>
            <a:srgbClr val="003366"/>
          </a:solidFill>
          <a:latin typeface="+mn-lt"/>
        </a:defRPr>
      </a:lvl5pPr>
      <a:lvl6pPr marL="2514600" indent="-228600" algn="l" rtl="0" fontAlgn="base">
        <a:spcBef>
          <a:spcPct val="20000"/>
        </a:spcBef>
        <a:spcAft>
          <a:spcPct val="0"/>
        </a:spcAft>
        <a:buClr>
          <a:srgbClr val="FF5F00"/>
        </a:buClr>
        <a:buChar char="»"/>
        <a:defRPr sz="1400">
          <a:solidFill>
            <a:srgbClr val="003366"/>
          </a:solidFill>
          <a:latin typeface="+mn-lt"/>
        </a:defRPr>
      </a:lvl6pPr>
      <a:lvl7pPr marL="2971800" indent="-228600" algn="l" rtl="0" fontAlgn="base">
        <a:spcBef>
          <a:spcPct val="20000"/>
        </a:spcBef>
        <a:spcAft>
          <a:spcPct val="0"/>
        </a:spcAft>
        <a:buClr>
          <a:srgbClr val="FF5F00"/>
        </a:buClr>
        <a:buChar char="»"/>
        <a:defRPr sz="1400">
          <a:solidFill>
            <a:srgbClr val="003366"/>
          </a:solidFill>
          <a:latin typeface="+mn-lt"/>
        </a:defRPr>
      </a:lvl7pPr>
      <a:lvl8pPr marL="3429000" indent="-228600" algn="l" rtl="0" fontAlgn="base">
        <a:spcBef>
          <a:spcPct val="20000"/>
        </a:spcBef>
        <a:spcAft>
          <a:spcPct val="0"/>
        </a:spcAft>
        <a:buClr>
          <a:srgbClr val="FF5F00"/>
        </a:buClr>
        <a:buChar char="»"/>
        <a:defRPr sz="1400">
          <a:solidFill>
            <a:srgbClr val="003366"/>
          </a:solidFill>
          <a:latin typeface="+mn-lt"/>
        </a:defRPr>
      </a:lvl8pPr>
      <a:lvl9pPr marL="3886200" indent="-228600" algn="l" rtl="0" fontAlgn="base">
        <a:spcBef>
          <a:spcPct val="20000"/>
        </a:spcBef>
        <a:spcAft>
          <a:spcPct val="0"/>
        </a:spcAft>
        <a:buClr>
          <a:srgbClr val="FF5F00"/>
        </a:buClr>
        <a:buChar char="»"/>
        <a:defRPr sz="1400">
          <a:solidFill>
            <a:srgbClr val="0033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2DF16B-952B-4D4E-BA76-8CAD5EA050E5}" type="datetimeFigureOut">
              <a:rPr lang="zh-CN" altLang="en-US" smtClean="0"/>
              <a:pPr/>
              <a:t>2015/1/12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395020-07EA-4A11-AAC3-2A92CCA81601}" type="slidenum">
              <a:rPr lang="zh-CN" altLang="en-US" smtClean="0"/>
              <a:pPr/>
              <a:t>‹#›</a:t>
            </a:fld>
            <a:endParaRPr lang="zh-CN" altLang="en-US"/>
          </a:p>
        </p:txBody>
      </p:sp>
      <p:pic>
        <p:nvPicPr>
          <p:cNvPr id="7" name="Picture 2" descr="PPT_White_Darker (2)"/>
          <p:cNvPicPr>
            <a:picLocks noChangeAspect="1" noChangeArrowheads="1"/>
          </p:cNvPicPr>
          <p:nvPr userDrawn="1"/>
        </p:nvPicPr>
        <p:blipFill>
          <a:blip r:embed="rId13" cstate="screen">
            <a:duotone>
              <a:schemeClr val="accent5">
                <a:shade val="45000"/>
                <a:satMod val="135000"/>
              </a:schemeClr>
              <a:prstClr val="white"/>
            </a:duotone>
            <a:extLst>
              <a:ext uri="{BEBA8EAE-BF5A-486C-A8C5-ECC9F3942E4B}">
                <a14:imgProps xmlns:a14="http://schemas.microsoft.com/office/drawing/2010/main" xmlns="">
                  <a14:imgLayer r:embed="rId14">
                    <a14:imgEffect>
                      <a14:saturation sat="0"/>
                    </a14:imgEffect>
                  </a14:imgLayer>
                </a14:imgProps>
              </a:ext>
            </a:extLst>
          </a:blip>
          <a:srcRect/>
          <a:stretch>
            <a:fillRect/>
          </a:stretch>
        </p:blipFill>
        <p:spPr bwMode="auto">
          <a:xfrm>
            <a:off x="0" y="0"/>
            <a:ext cx="9144000" cy="6858000"/>
          </a:xfrm>
          <a:prstGeom prst="rect">
            <a:avLst/>
          </a:prstGeom>
          <a:noFill/>
          <a:ln w="9525">
            <a:noFill/>
            <a:miter lim="800000"/>
            <a:headEnd/>
            <a:tailEnd/>
          </a:ln>
        </p:spPr>
      </p:pic>
      <p:sp>
        <p:nvSpPr>
          <p:cNvPr id="8" name="矩形 7"/>
          <p:cNvSpPr/>
          <p:nvPr userDrawn="1"/>
        </p:nvSpPr>
        <p:spPr>
          <a:xfrm>
            <a:off x="76200" y="6248400"/>
            <a:ext cx="21336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28600" y="6248400"/>
            <a:ext cx="1524000" cy="457200"/>
          </a:xfrm>
          <a:prstGeom prst="rect">
            <a:avLst/>
          </a:prstGeom>
          <a:solidFill>
            <a:schemeClr val="bg1">
              <a:lumMod val="95000"/>
            </a:schemeClr>
          </a:solid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smtClean="0">
                <a:solidFill>
                  <a:schemeClr val="bg1">
                    <a:lumMod val="50000"/>
                  </a:schemeClr>
                </a:solidFill>
              </a:rPr>
              <a:t>LOGO</a:t>
            </a:r>
            <a:endParaRPr lang="zh-CN" altLang="en-US" b="1" dirty="0">
              <a:solidFill>
                <a:schemeClr val="bg1">
                  <a:lumMod val="50000"/>
                </a:schemeClr>
              </a:solidFill>
            </a:endParaRPr>
          </a:p>
        </p:txBody>
      </p:sp>
    </p:spTree>
  </p:cSld>
  <p:clrMap bg1="lt1" tx1="dk1" bg2="lt2" tx2="dk2" accent1="accent1" accent2="accent2" accent3="accent3" accent4="accent4" accent5="accent5" accent6="accent6" hlink="hlink" folHlink="folHlink"/>
  <p:sldLayoutIdLst>
    <p:sldLayoutId id="2147483894" r:id="rId1"/>
    <p:sldLayoutId id="2147483895" r:id="rId2"/>
    <p:sldLayoutId id="2147483896" r:id="rId3"/>
    <p:sldLayoutId id="2147483897" r:id="rId4"/>
    <p:sldLayoutId id="2147483898" r:id="rId5"/>
    <p:sldLayoutId id="2147483899" r:id="rId6"/>
    <p:sldLayoutId id="2147483900" r:id="rId7"/>
    <p:sldLayoutId id="2147483901" r:id="rId8"/>
    <p:sldLayoutId id="2147483902" r:id="rId9"/>
    <p:sldLayoutId id="2147483903" r:id="rId10"/>
    <p:sldLayoutId id="214748390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1.emf"/><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3.xml"/><Relationship Id="rId6" Type="http://schemas.openxmlformats.org/officeDocument/2006/relationships/image" Target="../media/image21.emf"/><Relationship Id="rId5" Type="http://schemas.openxmlformats.org/officeDocument/2006/relationships/image" Target="../media/image19.png"/><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Layout" Target="../slideLayouts/slideLayout13.xml"/><Relationship Id="rId4" Type="http://schemas.openxmlformats.org/officeDocument/2006/relationships/image" Target="../media/image21.emf"/></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21.emf"/></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7.png"/><Relationship Id="rId1" Type="http://schemas.openxmlformats.org/officeDocument/2006/relationships/slideLayout" Target="../slideLayouts/slideLayout13.xml"/><Relationship Id="rId4" Type="http://schemas.openxmlformats.org/officeDocument/2006/relationships/image" Target="../media/image21.emf"/></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image" Target="../media/image21.emf"/><Relationship Id="rId5" Type="http://schemas.openxmlformats.org/officeDocument/2006/relationships/image" Target="../media/image19.pn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1.png"/><Relationship Id="rId1" Type="http://schemas.openxmlformats.org/officeDocument/2006/relationships/slideLayout" Target="../slideLayouts/slideLayout13.xml"/><Relationship Id="rId4" Type="http://schemas.openxmlformats.org/officeDocument/2006/relationships/image" Target="../media/image21.emf"/></Relationships>
</file>

<file path=ppt/slides/_rels/slide17.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jpeg"/><Relationship Id="rId7" Type="http://schemas.openxmlformats.org/officeDocument/2006/relationships/image" Target="../media/image37.emf"/><Relationship Id="rId2" Type="http://schemas.openxmlformats.org/officeDocument/2006/relationships/image" Target="../media/image32.emf"/><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21.emf"/><Relationship Id="rId4" Type="http://schemas.openxmlformats.org/officeDocument/2006/relationships/image" Target="../media/image34.jpeg"/><Relationship Id="rId9" Type="http://schemas.openxmlformats.org/officeDocument/2006/relationships/image" Target="../media/image39.emf"/></Relationships>
</file>

<file path=ppt/slides/_rels/slide1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41.png"/><Relationship Id="rId7"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13.xml"/><Relationship Id="rId6" Type="http://schemas.microsoft.com/office/2007/relationships/hdphoto" Target="../media/hdphoto4.wdp"/><Relationship Id="rId5" Type="http://schemas.openxmlformats.org/officeDocument/2006/relationships/image" Target="../media/image42.jpeg"/><Relationship Id="rId4" Type="http://schemas.openxmlformats.org/officeDocument/2006/relationships/image" Target="../media/image19.png"/><Relationship Id="rId9" Type="http://schemas.openxmlformats.org/officeDocument/2006/relationships/image" Target="../media/image21.emf"/></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45.png"/><Relationship Id="rId1" Type="http://schemas.openxmlformats.org/officeDocument/2006/relationships/slideLayout" Target="../slideLayouts/slideLayout13.xml"/><Relationship Id="rId5" Type="http://schemas.openxmlformats.org/officeDocument/2006/relationships/image" Target="../media/image21.emf"/><Relationship Id="rId4" Type="http://schemas.openxmlformats.org/officeDocument/2006/relationships/image" Target="../media/image46.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hyperlink" Target="http://www.nihe.org.cn/news.php?id=50012"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50.jpe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4.xml"/><Relationship Id="rId5" Type="http://schemas.openxmlformats.org/officeDocument/2006/relationships/image" Target="../media/image54.jpeg"/><Relationship Id="rId4" Type="http://schemas.openxmlformats.org/officeDocument/2006/relationships/image" Target="../media/image53.jpeg"/></Relationships>
</file>

<file path=ppt/slides/_rels/slide2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weibo.com/n/%E6%80%A5%E8%AF%8A%E7%A7%91%E5%A5%B3%E8%B6%85%E4%BA%BA%E4%BA%8E%E8%8E%BA" TargetMode="External"/><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hyperlink" Target="http://weibo.com/n/%E9%BE%9A%E6%99%93%E6%98%8E%E5%8C%BB%E7%94%9F" TargetMode="External"/><Relationship Id="rId5" Type="http://schemas.openxmlformats.org/officeDocument/2006/relationships/hyperlink" Target="http://weibo.com/n/%E5%8D%8E%E8%A5%BF%E5%8C%BB%E7%94%9F%E5%BF%83%E5%86%85%E7%A7%91%E6%9D%A8%E5%BA%86" TargetMode="External"/><Relationship Id="rId4" Type="http://schemas.openxmlformats.org/officeDocument/2006/relationships/hyperlink" Target="http://weibo.com/n/%E5%92%8C%E7%9D%A6%E5%AE%B6%E8%8D%AF%E5%B8%88%E5%86%80%E8%BF%9E%E6%A2%85"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doctorpda.cn/baike/news/%E6%89%8B%E6%9C%AF%E5%AE%A4?tp=exp" TargetMode="External"/><Relationship Id="rId2" Type="http://schemas.openxmlformats.org/officeDocument/2006/relationships/image" Target="../media/image57.jpeg"/><Relationship Id="rId1" Type="http://schemas.openxmlformats.org/officeDocument/2006/relationships/slideLayout" Target="../slideLayouts/slideLayout14.xml"/><Relationship Id="rId4" Type="http://schemas.openxmlformats.org/officeDocument/2006/relationships/hyperlink" Target="http://www.doctorpda.cn/baike/news/%E8%87%AA%E6%8B%8D?tp=exp"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61.jpeg"/></Relationships>
</file>

<file path=ppt/slides/_rels/slide31.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66.png"/></Relationships>
</file>

<file path=ppt/slides/_rels/slide38.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3" Type="http://schemas.openxmlformats.org/officeDocument/2006/relationships/hyperlink" Target="http://www.google.com.hk/url?q=http://www.goodreads.com/quotes/show/121730&amp;sa=U&amp;ei=qgZ_Tuy7KaiYiAfbteCuDg&amp;ved=0CCoQFjAJ&amp;usg=AFQjCNGf1mbl6pwyGBoP_TflBnWaq0TIRg" TargetMode="External"/><Relationship Id="rId2" Type="http://schemas.openxmlformats.org/officeDocument/2006/relationships/image" Target="../media/image71.jpeg"/><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3.xml"/><Relationship Id="rId1" Type="http://schemas.openxmlformats.org/officeDocument/2006/relationships/slideLayout" Target="../slideLayouts/slideLayout16.xml"/><Relationship Id="rId4" Type="http://schemas.openxmlformats.org/officeDocument/2006/relationships/image" Target="../media/image73.jpeg"/></Relationships>
</file>

<file path=ppt/slides/_rels/slide4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75.png"/></Relationships>
</file>

<file path=ppt/slides/_rels/slide46.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49.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11.png"/><Relationship Id="rId4" Type="http://schemas.openxmlformats.org/officeDocument/2006/relationships/image" Target="../media/image10.png"/></Relationships>
</file>

<file path=ppt/slides/_rels/slide50.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17.xml"/><Relationship Id="rId1" Type="http://schemas.openxmlformats.org/officeDocument/2006/relationships/slideLayout" Target="../slideLayouts/slideLayout14.xml"/><Relationship Id="rId4" Type="http://schemas.openxmlformats.org/officeDocument/2006/relationships/image" Target="../media/image82.jpeg"/></Relationships>
</file>

<file path=ppt/slides/_rels/slide5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55.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hyperlink" Target="mailto:xiaoli9706@vip.sin.com" TargetMode="External"/><Relationship Id="rId4" Type="http://schemas.openxmlformats.org/officeDocument/2006/relationships/image" Target="../media/image8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9636" y="1535460"/>
            <a:ext cx="8748464" cy="3528392"/>
          </a:xfrm>
        </p:spPr>
        <p:txBody>
          <a:bodyPr>
            <a:normAutofit/>
          </a:bodyPr>
          <a:lstStyle/>
          <a:p>
            <a:r>
              <a:rPr lang="zh-CN" altLang="en-US" sz="4800" b="1" dirty="0" smtClean="0">
                <a:latin typeface="楷体_GB2312" pitchFamily="49" charset="-122"/>
                <a:ea typeface="楷体_GB2312" pitchFamily="49" charset="-122"/>
              </a:rPr>
              <a:t>健康中国行</a:t>
            </a:r>
            <a:r>
              <a:rPr lang="en-US" altLang="zh-CN" sz="4800" b="1" dirty="0" smtClean="0">
                <a:latin typeface="楷体_GB2312" pitchFamily="49" charset="-122"/>
                <a:ea typeface="楷体_GB2312" pitchFamily="49" charset="-122"/>
              </a:rPr>
              <a:t>-</a:t>
            </a:r>
            <a:r>
              <a:rPr lang="zh-CN" altLang="en-US" sz="4800" b="1" dirty="0" smtClean="0">
                <a:latin typeface="楷体_GB2312" pitchFamily="49" charset="-122"/>
                <a:ea typeface="楷体_GB2312" pitchFamily="49" charset="-122"/>
              </a:rPr>
              <a:t>科学就医主题</a:t>
            </a:r>
            <a:r>
              <a:rPr lang="en-US" altLang="zh-CN" sz="4800" b="1" dirty="0" smtClean="0">
                <a:latin typeface="楷体_GB2312" pitchFamily="49" charset="-122"/>
                <a:ea typeface="楷体_GB2312" pitchFamily="49" charset="-122"/>
              </a:rPr>
              <a:t/>
            </a:r>
            <a:br>
              <a:rPr lang="en-US" altLang="zh-CN" sz="4800" b="1" dirty="0" smtClean="0">
                <a:latin typeface="楷体_GB2312" pitchFamily="49" charset="-122"/>
                <a:ea typeface="楷体_GB2312" pitchFamily="49" charset="-122"/>
              </a:rPr>
            </a:br>
            <a:r>
              <a:rPr lang="zh-CN" altLang="en-US" sz="4800" b="1" dirty="0" smtClean="0">
                <a:latin typeface="楷体_GB2312" pitchFamily="49" charset="-122"/>
                <a:ea typeface="楷体_GB2312" pitchFamily="49" charset="-122"/>
              </a:rPr>
              <a:t>宣传教育活动</a:t>
            </a:r>
            <a:r>
              <a:rPr lang="en-US" sz="4800" b="1" dirty="0" smtClean="0"/>
              <a:t/>
            </a:r>
            <a:br>
              <a:rPr lang="en-US" sz="4800" b="1" dirty="0" smtClean="0"/>
            </a:br>
            <a:endParaRPr lang="en-US" sz="4800" b="1" dirty="0"/>
          </a:p>
        </p:txBody>
      </p:sp>
      <p:sp>
        <p:nvSpPr>
          <p:cNvPr id="4" name="Subtitle 2"/>
          <p:cNvSpPr>
            <a:spLocks noGrp="1"/>
          </p:cNvSpPr>
          <p:nvPr>
            <p:ph type="subTitle" idx="1"/>
          </p:nvPr>
        </p:nvSpPr>
        <p:spPr>
          <a:xfrm>
            <a:off x="1403648" y="4005064"/>
            <a:ext cx="6480720" cy="1896616"/>
          </a:xfrm>
        </p:spPr>
        <p:txBody>
          <a:bodyPr/>
          <a:lstStyle/>
          <a:p>
            <a:pPr algn="ctr"/>
            <a:r>
              <a:rPr lang="zh-CN" altLang="en-US" b="1" dirty="0" smtClean="0">
                <a:solidFill>
                  <a:schemeClr val="tx1"/>
                </a:solidFill>
                <a:latin typeface="楷体_GB2312" pitchFamily="49" charset="-122"/>
                <a:ea typeface="楷体_GB2312" pitchFamily="49" charset="-122"/>
              </a:rPr>
              <a:t>中国健康教育中心</a:t>
            </a:r>
            <a:endParaRPr lang="en-US" altLang="zh-CN" b="1" dirty="0" smtClean="0">
              <a:solidFill>
                <a:schemeClr val="tx1"/>
              </a:solidFill>
              <a:latin typeface="楷体_GB2312" pitchFamily="49" charset="-122"/>
              <a:ea typeface="楷体_GB2312" pitchFamily="49" charset="-122"/>
            </a:endParaRPr>
          </a:p>
          <a:p>
            <a:pPr algn="ctr"/>
            <a:r>
              <a:rPr lang="zh-CN" altLang="en-US" b="1" dirty="0" smtClean="0">
                <a:solidFill>
                  <a:schemeClr val="tx1"/>
                </a:solidFill>
                <a:latin typeface="楷体_GB2312" pitchFamily="49" charset="-122"/>
                <a:ea typeface="楷体_GB2312" pitchFamily="49" charset="-122"/>
              </a:rPr>
              <a:t>肖瓅</a:t>
            </a:r>
            <a:endParaRPr lang="en-US" altLang="zh-CN" b="1" dirty="0" smtClean="0">
              <a:solidFill>
                <a:schemeClr val="tx1"/>
              </a:solidFill>
              <a:latin typeface="楷体_GB2312" pitchFamily="49" charset="-122"/>
              <a:ea typeface="楷体_GB2312" pitchFamily="49" charset="-122"/>
            </a:endParaRPr>
          </a:p>
          <a:p>
            <a:pPr algn="ctr"/>
            <a:r>
              <a:rPr lang="en-US" altLang="zh-CN" b="1" dirty="0" smtClean="0">
                <a:solidFill>
                  <a:schemeClr val="tx1"/>
                </a:solidFill>
                <a:latin typeface="楷体_GB2312" pitchFamily="49" charset="-122"/>
                <a:ea typeface="楷体_GB2312" pitchFamily="49" charset="-122"/>
              </a:rPr>
              <a:t>2015</a:t>
            </a:r>
            <a:r>
              <a:rPr lang="zh-CN" altLang="en-US" b="1" dirty="0" smtClean="0">
                <a:solidFill>
                  <a:schemeClr val="tx1"/>
                </a:solidFill>
                <a:latin typeface="楷体_GB2312" pitchFamily="49" charset="-122"/>
                <a:ea typeface="楷体_GB2312" pitchFamily="49" charset="-122"/>
              </a:rPr>
              <a:t>年</a:t>
            </a:r>
            <a:r>
              <a:rPr lang="en-US" altLang="zh-CN" b="1" dirty="0" smtClean="0">
                <a:solidFill>
                  <a:schemeClr val="tx1"/>
                </a:solidFill>
                <a:latin typeface="楷体_GB2312" pitchFamily="49" charset="-122"/>
                <a:ea typeface="楷体_GB2312" pitchFamily="49" charset="-122"/>
              </a:rPr>
              <a:t>1</a:t>
            </a:r>
            <a:r>
              <a:rPr lang="zh-CN" altLang="en-US" b="1" dirty="0" smtClean="0">
                <a:solidFill>
                  <a:schemeClr val="tx1"/>
                </a:solidFill>
                <a:latin typeface="楷体_GB2312" pitchFamily="49" charset="-122"/>
                <a:ea typeface="楷体_GB2312" pitchFamily="49" charset="-122"/>
              </a:rPr>
              <a:t>月</a:t>
            </a:r>
            <a:r>
              <a:rPr lang="en-US" altLang="zh-CN" b="1" dirty="0" smtClean="0">
                <a:solidFill>
                  <a:schemeClr val="tx1"/>
                </a:solidFill>
                <a:latin typeface="楷体_GB2312" pitchFamily="49" charset="-122"/>
                <a:ea typeface="楷体_GB2312" pitchFamily="49" charset="-122"/>
              </a:rPr>
              <a:t>13</a:t>
            </a:r>
            <a:r>
              <a:rPr lang="zh-CN" altLang="en-US" b="1" dirty="0" smtClean="0">
                <a:solidFill>
                  <a:schemeClr val="tx1"/>
                </a:solidFill>
                <a:latin typeface="楷体_GB2312" pitchFamily="49" charset="-122"/>
                <a:ea typeface="楷体_GB2312" pitchFamily="49" charset="-122"/>
              </a:rPr>
              <a:t>日</a:t>
            </a:r>
            <a:r>
              <a:rPr lang="en-US" altLang="zh-CN" b="1" dirty="0" smtClean="0">
                <a:solidFill>
                  <a:schemeClr val="tx1"/>
                </a:solidFill>
                <a:latin typeface="楷体_GB2312" pitchFamily="49" charset="-122"/>
                <a:ea typeface="楷体_GB2312" pitchFamily="49" charset="-122"/>
              </a:rPr>
              <a:t> </a:t>
            </a:r>
          </a:p>
          <a:p>
            <a:pPr algn="r"/>
            <a:endParaRPr lang="en-US" dirty="0" smtClean="0">
              <a:solidFill>
                <a:schemeClr val="bg1"/>
              </a:solidFill>
            </a:endParaRPr>
          </a:p>
          <a:p>
            <a:pPr algn="r"/>
            <a:endParaRPr lang="en-US" dirty="0" smtClean="0"/>
          </a:p>
          <a:p>
            <a:pPr algn="r"/>
            <a:endParaRPr lang="en-US" dirty="0">
              <a:solidFill>
                <a:schemeClr val="bg1"/>
              </a:solidFill>
            </a:endParaRPr>
          </a:p>
        </p:txBody>
      </p:sp>
      <p:pic>
        <p:nvPicPr>
          <p:cNvPr id="5" name="Picture 2"/>
          <p:cNvPicPr>
            <a:picLocks noChangeAspect="1" noChangeArrowheads="1"/>
          </p:cNvPicPr>
          <p:nvPr/>
        </p:nvPicPr>
        <p:blipFill>
          <a:blip r:embed="rId2" cstate="screen"/>
          <a:srcRect/>
          <a:stretch>
            <a:fillRect/>
          </a:stretch>
        </p:blipFill>
        <p:spPr bwMode="auto">
          <a:xfrm>
            <a:off x="357158" y="142852"/>
            <a:ext cx="1571636" cy="523875"/>
          </a:xfrm>
          <a:prstGeom prst="rect">
            <a:avLst/>
          </a:prstGeom>
          <a:noFill/>
          <a:ln w="9525">
            <a:noFill/>
            <a:miter lim="800000"/>
            <a:headEnd/>
            <a:tailEnd/>
          </a:ln>
          <a:effectLst/>
        </p:spPr>
      </p:pic>
      <p:sp>
        <p:nvSpPr>
          <p:cNvPr id="6" name="矩形 5"/>
          <p:cNvSpPr/>
          <p:nvPr/>
        </p:nvSpPr>
        <p:spPr>
          <a:xfrm>
            <a:off x="7020276" y="5661248"/>
            <a:ext cx="1415772" cy="461665"/>
          </a:xfrm>
          <a:prstGeom prst="rect">
            <a:avLst/>
          </a:prstGeom>
        </p:spPr>
        <p:txBody>
          <a:bodyPr wrap="none">
            <a:spAutoFit/>
          </a:bodyPr>
          <a:lstStyle/>
          <a:p>
            <a:pPr algn="r"/>
            <a:r>
              <a:rPr lang="en-US" dirty="0" smtClean="0">
                <a:solidFill>
                  <a:schemeClr val="bg1"/>
                </a:solidFill>
                <a:latin typeface="Times New Roman" pitchFamily="18" charset="0"/>
                <a:cs typeface="Times New Roman" pitchFamily="18" charset="0"/>
              </a:rPr>
              <a:t>2014.8.27</a:t>
            </a:r>
          </a:p>
        </p:txBody>
      </p:sp>
      <p:pic>
        <p:nvPicPr>
          <p:cNvPr id="7" name="Picture 5" descr="图片1"/>
          <p:cNvPicPr>
            <a:picLocks noChangeAspect="1" noChangeArrowheads="1"/>
          </p:cNvPicPr>
          <p:nvPr/>
        </p:nvPicPr>
        <p:blipFill>
          <a:blip r:embed="rId3" cstate="screen"/>
          <a:srcRect/>
          <a:stretch>
            <a:fillRect/>
          </a:stretch>
        </p:blipFill>
        <p:spPr bwMode="auto">
          <a:xfrm>
            <a:off x="0" y="0"/>
            <a:ext cx="2247196" cy="13323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444-11032q3033233.jpg"/>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1581261" y="853384"/>
            <a:ext cx="7561127" cy="6004617"/>
          </a:xfrm>
          <a:prstGeom prst="rect">
            <a:avLst/>
          </a:prstGeom>
        </p:spPr>
      </p:pic>
      <p:pic>
        <p:nvPicPr>
          <p:cNvPr id="13" name="图片 12" descr="空白-05.png"/>
          <p:cNvPicPr>
            <a:picLocks noChangeAspect="1"/>
          </p:cNvPicPr>
          <p:nvPr/>
        </p:nvPicPr>
        <p:blipFill rotWithShape="1">
          <a:blip r:embed="rId4"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8" name="TextBox 3"/>
          <p:cNvSpPr txBox="1"/>
          <p:nvPr/>
        </p:nvSpPr>
        <p:spPr>
          <a:xfrm>
            <a:off x="323528" y="2564904"/>
            <a:ext cx="4104292" cy="1895720"/>
          </a:xfrm>
          <a:prstGeom prst="rect">
            <a:avLst/>
          </a:prstGeom>
          <a:noFill/>
        </p:spPr>
        <p:txBody>
          <a:bodyPr wrap="square" lIns="99386" tIns="49693" rIns="99386" bIns="49693" rtlCol="0">
            <a:spAutoFit/>
          </a:bodyPr>
          <a:lstStyle/>
          <a:p>
            <a:pPr indent="457802" algn="just">
              <a:lnSpc>
                <a:spcPts val="3478"/>
              </a:lnSpc>
            </a:pPr>
            <a:r>
              <a:rPr lang="zh-CN" altLang="zh-CN" sz="2200" b="1" dirty="0" smtClean="0">
                <a:solidFill>
                  <a:srgbClr val="1D6FC5"/>
                </a:solidFill>
                <a:latin typeface="Heiti SC Light"/>
                <a:ea typeface="Heiti SC Light"/>
                <a:cs typeface="Heiti SC Light"/>
              </a:rPr>
              <a:t>科学就医是指合理利用医疗卫生资源，选择</a:t>
            </a:r>
            <a:r>
              <a:rPr lang="zh-CN" altLang="zh-CN" sz="2200" b="1" dirty="0">
                <a:solidFill>
                  <a:srgbClr val="1D6FC5"/>
                </a:solidFill>
                <a:latin typeface="Heiti SC Light"/>
                <a:ea typeface="Heiti SC Light"/>
                <a:cs typeface="Heiti SC Light"/>
              </a:rPr>
              <a:t>适宜</a:t>
            </a:r>
            <a:r>
              <a:rPr lang="zh-CN" altLang="zh-CN" sz="2200" b="1" dirty="0" smtClean="0">
                <a:solidFill>
                  <a:srgbClr val="1D6FC5"/>
                </a:solidFill>
                <a:latin typeface="Heiti SC Light"/>
                <a:ea typeface="Heiti SC Light"/>
                <a:cs typeface="Heiti SC Light"/>
              </a:rPr>
              <a:t>、适度</a:t>
            </a:r>
            <a:r>
              <a:rPr lang="zh-CN" altLang="zh-CN" sz="2200" b="1" dirty="0">
                <a:solidFill>
                  <a:srgbClr val="1D6FC5"/>
                </a:solidFill>
                <a:latin typeface="Heiti SC Light"/>
                <a:ea typeface="Heiti SC Light"/>
                <a:cs typeface="Heiti SC Light"/>
              </a:rPr>
              <a:t>的医疗卫生服务</a:t>
            </a:r>
            <a:r>
              <a:rPr lang="zh-CN" altLang="zh-CN" sz="2200" b="1" dirty="0" smtClean="0">
                <a:solidFill>
                  <a:srgbClr val="1D6FC5"/>
                </a:solidFill>
                <a:latin typeface="Heiti SC Light"/>
                <a:ea typeface="Heiti SC Light"/>
                <a:cs typeface="Heiti SC Light"/>
              </a:rPr>
              <a:t>，有效</a:t>
            </a:r>
            <a:r>
              <a:rPr lang="zh-CN" altLang="zh-CN" sz="2200" b="1" dirty="0">
                <a:solidFill>
                  <a:srgbClr val="1D6FC5"/>
                </a:solidFill>
                <a:latin typeface="Heiti SC Light"/>
                <a:ea typeface="Heiti SC Light"/>
                <a:cs typeface="Heiti SC Light"/>
              </a:rPr>
              <a:t>防治疾病、维护</a:t>
            </a:r>
            <a:r>
              <a:rPr lang="zh-CN" altLang="zh-CN" sz="2200" b="1" dirty="0" smtClean="0">
                <a:solidFill>
                  <a:srgbClr val="1D6FC5"/>
                </a:solidFill>
                <a:latin typeface="Heiti SC Light"/>
                <a:ea typeface="Heiti SC Light"/>
                <a:cs typeface="Heiti SC Light"/>
              </a:rPr>
              <a:t>健康</a:t>
            </a:r>
            <a:r>
              <a:rPr lang="zh-CN" altLang="en-US" sz="2200" b="1" dirty="0" smtClean="0">
                <a:solidFill>
                  <a:srgbClr val="1D6FC5"/>
                </a:solidFill>
                <a:latin typeface="Heiti SC Light"/>
                <a:ea typeface="Heiti SC Light"/>
                <a:cs typeface="Heiti SC Light"/>
              </a:rPr>
              <a:t>。</a:t>
            </a:r>
            <a:endParaRPr lang="zh-CN" altLang="en-US" sz="2200" dirty="0">
              <a:solidFill>
                <a:srgbClr val="1D6FC5"/>
              </a:solidFill>
              <a:latin typeface="Heiti SC Light"/>
              <a:ea typeface="Heiti SC Light"/>
              <a:cs typeface="Heiti SC Light"/>
            </a:endParaRPr>
          </a:p>
        </p:txBody>
      </p:sp>
      <p:sp>
        <p:nvSpPr>
          <p:cNvPr id="10" name="矩形 9"/>
          <p:cNvSpPr/>
          <p:nvPr/>
        </p:nvSpPr>
        <p:spPr>
          <a:xfrm>
            <a:off x="323528" y="1772816"/>
            <a:ext cx="4110493" cy="669743"/>
          </a:xfrm>
          <a:prstGeom prst="rect">
            <a:avLst/>
          </a:prstGeom>
        </p:spPr>
        <p:txBody>
          <a:bodyPr wrap="square" lIns="99386" tIns="49693" rIns="99386" bIns="49693">
            <a:spAutoFit/>
          </a:bodyPr>
          <a:lstStyle/>
          <a:p>
            <a:pPr algn="dist"/>
            <a:r>
              <a:rPr lang="en-US" altLang="zh-CN" sz="3700" b="1" dirty="0" smtClean="0">
                <a:solidFill>
                  <a:srgbClr val="1D6FC5"/>
                </a:solidFill>
                <a:latin typeface="微软雅黑" panose="020B0503020204020204" pitchFamily="34" charset="-122"/>
                <a:ea typeface="微软雅黑" panose="020B0503020204020204" pitchFamily="34" charset="-122"/>
              </a:rPr>
              <a:t>1</a:t>
            </a:r>
            <a:r>
              <a:rPr lang="zh-CN" altLang="en-US" sz="3700" b="1" dirty="0" smtClean="0">
                <a:solidFill>
                  <a:srgbClr val="1D6FC5"/>
                </a:solidFill>
                <a:latin typeface="微软雅黑" panose="020B0503020204020204" pitchFamily="34" charset="-122"/>
                <a:ea typeface="微软雅黑" panose="020B0503020204020204" pitchFamily="34" charset="-122"/>
              </a:rPr>
              <a:t>、倡导</a:t>
            </a:r>
            <a:r>
              <a:rPr lang="zh-CN" altLang="zh-CN" sz="3700" b="1" dirty="0" smtClean="0">
                <a:solidFill>
                  <a:srgbClr val="1D6FC5"/>
                </a:solidFill>
                <a:latin typeface="微软雅黑" panose="020B0503020204020204" pitchFamily="34" charset="-122"/>
                <a:ea typeface="微软雅黑" panose="020B0503020204020204" pitchFamily="34" charset="-122"/>
              </a:rPr>
              <a:t>科学就医</a:t>
            </a:r>
            <a:endParaRPr lang="zh-CN" altLang="en-US" sz="3700" b="1" dirty="0">
              <a:solidFill>
                <a:srgbClr val="1D6FC5"/>
              </a:solidFill>
            </a:endParaRPr>
          </a:p>
        </p:txBody>
      </p:sp>
      <p:pic>
        <p:nvPicPr>
          <p:cNvPr id="14" name="图片 13"/>
          <p:cNvPicPr>
            <a:picLocks noChangeAspect="1"/>
          </p:cNvPicPr>
          <p:nvPr/>
        </p:nvPicPr>
        <p:blipFill>
          <a:blip r:embed="rId5" cstate="print"/>
          <a:stretch>
            <a:fillRect/>
          </a:stretch>
        </p:blipFill>
        <p:spPr>
          <a:xfrm>
            <a:off x="0" y="0"/>
            <a:ext cx="9144000" cy="853383"/>
          </a:xfrm>
          <a:prstGeom prst="rect">
            <a:avLst/>
          </a:prstGeom>
        </p:spPr>
      </p:pic>
      <p:sp>
        <p:nvSpPr>
          <p:cNvPr id="15" name="文本框 3"/>
          <p:cNvSpPr txBox="1"/>
          <p:nvPr/>
        </p:nvSpPr>
        <p:spPr>
          <a:xfrm>
            <a:off x="4500562" y="285728"/>
            <a:ext cx="3429024"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17673440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313834_201331994831359.jpg"/>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4923692" y="4023923"/>
            <a:ext cx="2916065" cy="2834076"/>
          </a:xfrm>
          <a:prstGeom prst="rect">
            <a:avLst/>
          </a:prstGeom>
        </p:spPr>
      </p:pic>
      <p:pic>
        <p:nvPicPr>
          <p:cNvPr id="5" name="Picture 2" descr="C:\Users\xiaoxiao_liu\Desktop\05.jpg"/>
          <p:cNvPicPr>
            <a:picLocks noChangeAspect="1" noChangeArrowheads="1"/>
          </p:cNvPicPr>
          <p:nvPr/>
        </p:nvPicPr>
        <p:blipFill rotWithShape="1">
          <a:blip r:embed="rId3" cstate="print">
            <a:extLst>
              <a:ext uri="{28A0092B-C50C-407E-A947-70E740481C1C}">
                <a14:useLocalDpi xmlns="" xmlns:a14="http://schemas.microsoft.com/office/drawing/2010/main"/>
              </a:ext>
            </a:extLst>
          </a:blip>
          <a:srcRect/>
          <a:stretch/>
        </p:blipFill>
        <p:spPr bwMode="auto">
          <a:xfrm>
            <a:off x="4923692" y="816791"/>
            <a:ext cx="4220308" cy="3443834"/>
          </a:xfrm>
          <a:prstGeom prst="rect">
            <a:avLst/>
          </a:prstGeom>
          <a:noFill/>
          <a:extLst>
            <a:ext uri="{909E8E84-426E-40dd-AFC4-6F175D3DCCD1}">
              <a14:hiddenFill xmlns="" xmlns:a14="http://schemas.microsoft.com/office/drawing/2010/main">
                <a:solidFill>
                  <a:srgbClr val="FFFFFF"/>
                </a:solidFill>
              </a14:hiddenFill>
            </a:ext>
          </a:extLst>
        </p:spPr>
      </p:pic>
      <p:pic>
        <p:nvPicPr>
          <p:cNvPr id="6" name="Picture 2" descr="C:\Users\xiaoxiao_liu\Desktop\05.jpg"/>
          <p:cNvPicPr>
            <a:picLocks noChangeAspect="1" noChangeArrowheads="1"/>
          </p:cNvPicPr>
          <p:nvPr/>
        </p:nvPicPr>
        <p:blipFill rotWithShape="1">
          <a:blip r:embed="rId4" cstate="print">
            <a:extLst>
              <a:ext uri="{28A0092B-C50C-407E-A947-70E740481C1C}">
                <a14:useLocalDpi xmlns="" xmlns:a14="http://schemas.microsoft.com/office/drawing/2010/main"/>
              </a:ext>
            </a:extLst>
          </a:blip>
          <a:srcRect/>
          <a:stretch/>
        </p:blipFill>
        <p:spPr bwMode="auto">
          <a:xfrm>
            <a:off x="7806882" y="4260625"/>
            <a:ext cx="1337118" cy="2597375"/>
          </a:xfrm>
          <a:prstGeom prst="rect">
            <a:avLst/>
          </a:prstGeom>
          <a:noFill/>
          <a:extLst>
            <a:ext uri="{909E8E84-426E-40dd-AFC4-6F175D3DCCD1}">
              <a14:hiddenFill xmlns="" xmlns:a14="http://schemas.microsoft.com/office/drawing/2010/main">
                <a:solidFill>
                  <a:srgbClr val="FFFFFF"/>
                </a:solidFill>
              </a14:hiddenFill>
            </a:ext>
          </a:extLst>
        </p:spPr>
      </p:pic>
      <p:pic>
        <p:nvPicPr>
          <p:cNvPr id="11" name="图片 10" descr="空白-05.png"/>
          <p:cNvPicPr>
            <a:picLocks noChangeAspect="1"/>
          </p:cNvPicPr>
          <p:nvPr/>
        </p:nvPicPr>
        <p:blipFill rotWithShape="1">
          <a:blip r:embed="rId5"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7" name="TextBox 3"/>
          <p:cNvSpPr txBox="1"/>
          <p:nvPr/>
        </p:nvSpPr>
        <p:spPr>
          <a:xfrm>
            <a:off x="344986" y="3101456"/>
            <a:ext cx="3994227" cy="1639239"/>
          </a:xfrm>
          <a:prstGeom prst="rect">
            <a:avLst/>
          </a:prstGeom>
          <a:noFill/>
        </p:spPr>
        <p:txBody>
          <a:bodyPr wrap="square" lIns="99386" tIns="49693" rIns="99386" bIns="49693" rtlCol="0">
            <a:spAutoFit/>
          </a:bodyPr>
          <a:lstStyle/>
          <a:p>
            <a:pPr indent="457802" algn="just">
              <a:lnSpc>
                <a:spcPts val="3043"/>
              </a:lnSpc>
            </a:pPr>
            <a:r>
              <a:rPr lang="zh-CN" altLang="zh-CN" sz="2200" b="1" dirty="0" smtClean="0">
                <a:solidFill>
                  <a:srgbClr val="1D6FC5"/>
                </a:solidFill>
                <a:latin typeface="Heiti SC Light"/>
                <a:ea typeface="Heiti SC Light"/>
                <a:cs typeface="Heiti SC Light"/>
              </a:rPr>
              <a:t>遵从分级诊疗，提倡</a:t>
            </a:r>
            <a:r>
              <a:rPr lang="zh-CN" altLang="zh-CN" sz="2200" b="1" dirty="0">
                <a:solidFill>
                  <a:srgbClr val="1D6FC5"/>
                </a:solidFill>
                <a:latin typeface="Heiti SC Light"/>
                <a:ea typeface="Heiti SC Light"/>
                <a:cs typeface="Heiti SC Light"/>
              </a:rPr>
              <a:t>“小病在社区、大病去医院、康复回社区</a:t>
            </a:r>
            <a:r>
              <a:rPr lang="zh-CN" altLang="en-US" sz="2200" b="1" dirty="0">
                <a:solidFill>
                  <a:srgbClr val="1D6FC5"/>
                </a:solidFill>
                <a:latin typeface="Heiti SC Light"/>
                <a:ea typeface="Heiti SC Light"/>
                <a:cs typeface="Heiti SC Light"/>
              </a:rPr>
              <a:t>”</a:t>
            </a:r>
            <a:r>
              <a:rPr lang="zh-CN" altLang="en-US" sz="2200" b="1" dirty="0" smtClean="0">
                <a:solidFill>
                  <a:srgbClr val="1D6FC5"/>
                </a:solidFill>
                <a:latin typeface="Heiti SC Light"/>
                <a:ea typeface="Heiti SC Light"/>
                <a:cs typeface="Heiti SC Light"/>
              </a:rPr>
              <a:t>，</a:t>
            </a:r>
            <a:r>
              <a:rPr lang="zh-CN" altLang="zh-CN" sz="2200" b="1" dirty="0" smtClean="0">
                <a:solidFill>
                  <a:srgbClr val="1D6FC5"/>
                </a:solidFill>
                <a:latin typeface="Heiti SC Light"/>
                <a:ea typeface="Heiti SC Light"/>
                <a:cs typeface="Heiti SC Light"/>
              </a:rPr>
              <a:t>避免</a:t>
            </a:r>
            <a:r>
              <a:rPr lang="zh-CN" altLang="zh-CN" sz="2200" b="1" dirty="0">
                <a:solidFill>
                  <a:srgbClr val="1D6FC5"/>
                </a:solidFill>
                <a:latin typeface="Heiti SC Light"/>
                <a:ea typeface="Heiti SC Light"/>
                <a:cs typeface="Heiti SC Light"/>
              </a:rPr>
              <a:t>盲目去三级医院就诊。</a:t>
            </a:r>
          </a:p>
        </p:txBody>
      </p:sp>
      <p:sp>
        <p:nvSpPr>
          <p:cNvPr id="12" name="矩形 11"/>
          <p:cNvSpPr/>
          <p:nvPr/>
        </p:nvSpPr>
        <p:spPr>
          <a:xfrm>
            <a:off x="338785" y="2380731"/>
            <a:ext cx="4169419" cy="669743"/>
          </a:xfrm>
          <a:prstGeom prst="rect">
            <a:avLst/>
          </a:prstGeom>
        </p:spPr>
        <p:txBody>
          <a:bodyPr wrap="square" lIns="99386" tIns="49693" rIns="99386" bIns="49693">
            <a:spAutoFit/>
          </a:bodyPr>
          <a:lstStyle/>
          <a:p>
            <a:pPr algn="dist"/>
            <a:r>
              <a:rPr lang="en-US" altLang="zh-CN" sz="3700" b="1" spc="326" dirty="0" smtClean="0">
                <a:solidFill>
                  <a:srgbClr val="1D6FC5"/>
                </a:solidFill>
                <a:latin typeface="微软雅黑" panose="020B0503020204020204" pitchFamily="34" charset="-122"/>
                <a:ea typeface="微软雅黑" panose="020B0503020204020204" pitchFamily="34" charset="-122"/>
              </a:rPr>
              <a:t>2</a:t>
            </a:r>
            <a:r>
              <a:rPr lang="zh-CN" altLang="en-US" sz="3700" b="1" spc="326" dirty="0" smtClean="0">
                <a:solidFill>
                  <a:srgbClr val="1D6FC5"/>
                </a:solidFill>
                <a:latin typeface="微软雅黑" panose="020B0503020204020204" pitchFamily="34" charset="-122"/>
                <a:ea typeface="微软雅黑" panose="020B0503020204020204" pitchFamily="34" charset="-122"/>
              </a:rPr>
              <a:t>、遵从分级诊疗</a:t>
            </a:r>
            <a:endParaRPr lang="zh-CN" altLang="en-US" sz="3700" b="1" spc="326" dirty="0">
              <a:solidFill>
                <a:srgbClr val="1D6FC5"/>
              </a:solidFill>
            </a:endParaRPr>
          </a:p>
        </p:txBody>
      </p:sp>
      <p:pic>
        <p:nvPicPr>
          <p:cNvPr id="15" name="图片 14"/>
          <p:cNvPicPr>
            <a:picLocks noChangeAspect="1"/>
          </p:cNvPicPr>
          <p:nvPr/>
        </p:nvPicPr>
        <p:blipFill>
          <a:blip r:embed="rId6" cstate="print"/>
          <a:stretch>
            <a:fillRect/>
          </a:stretch>
        </p:blipFill>
        <p:spPr>
          <a:xfrm>
            <a:off x="0" y="0"/>
            <a:ext cx="9144000" cy="853383"/>
          </a:xfrm>
          <a:prstGeom prst="rect">
            <a:avLst/>
          </a:prstGeom>
        </p:spPr>
      </p:pic>
      <p:sp>
        <p:nvSpPr>
          <p:cNvPr id="16" name="文本框 3"/>
          <p:cNvSpPr txBox="1"/>
          <p:nvPr/>
        </p:nvSpPr>
        <p:spPr>
          <a:xfrm>
            <a:off x="4429124" y="186494"/>
            <a:ext cx="3634682"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302107395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未标题-2-05.png"/>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143411" y="816960"/>
            <a:ext cx="9144000" cy="6065308"/>
          </a:xfrm>
          <a:prstGeom prst="rect">
            <a:avLst/>
          </a:prstGeom>
        </p:spPr>
      </p:pic>
      <p:pic>
        <p:nvPicPr>
          <p:cNvPr id="9" name="图片 8" descr="空白-05.png"/>
          <p:cNvPicPr>
            <a:picLocks noChangeAspect="1"/>
          </p:cNvPicPr>
          <p:nvPr/>
        </p:nvPicPr>
        <p:blipFill rotWithShape="1">
          <a:blip r:embed="rId3"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12" name="矩形 11"/>
          <p:cNvSpPr/>
          <p:nvPr/>
        </p:nvSpPr>
        <p:spPr>
          <a:xfrm>
            <a:off x="338786" y="2345332"/>
            <a:ext cx="4110492" cy="726682"/>
          </a:xfrm>
          <a:prstGeom prst="rect">
            <a:avLst/>
          </a:prstGeom>
        </p:spPr>
        <p:txBody>
          <a:bodyPr wrap="square" lIns="99386" tIns="49693" rIns="99386" bIns="49693">
            <a:spAutoFit/>
          </a:bodyPr>
          <a:lstStyle/>
          <a:p>
            <a:pPr algn="dist">
              <a:lnSpc>
                <a:spcPct val="110000"/>
              </a:lnSpc>
            </a:pPr>
            <a:r>
              <a:rPr lang="en-US" altLang="zh-CN" sz="3700" b="1" spc="326" dirty="0" smtClean="0">
                <a:solidFill>
                  <a:srgbClr val="1D6FC5"/>
                </a:solidFill>
                <a:latin typeface="微软雅黑" panose="020B0503020204020204" pitchFamily="34" charset="-122"/>
                <a:ea typeface="微软雅黑" panose="020B0503020204020204" pitchFamily="34" charset="-122"/>
              </a:rPr>
              <a:t>3</a:t>
            </a:r>
            <a:r>
              <a:rPr lang="zh-CN" altLang="en-US" sz="3700" b="1" spc="326" dirty="0" smtClean="0">
                <a:solidFill>
                  <a:srgbClr val="1D6FC5"/>
                </a:solidFill>
                <a:latin typeface="微软雅黑" panose="020B0503020204020204" pitchFamily="34" charset="-122"/>
                <a:ea typeface="微软雅黑" panose="020B0503020204020204" pitchFamily="34" charset="-122"/>
              </a:rPr>
              <a:t>、定期健康体检</a:t>
            </a:r>
          </a:p>
        </p:txBody>
      </p:sp>
      <p:sp>
        <p:nvSpPr>
          <p:cNvPr id="10" name="TextBox 3"/>
          <p:cNvSpPr txBox="1"/>
          <p:nvPr/>
        </p:nvSpPr>
        <p:spPr>
          <a:xfrm>
            <a:off x="338786" y="3149492"/>
            <a:ext cx="4110493" cy="869798"/>
          </a:xfrm>
          <a:prstGeom prst="rect">
            <a:avLst/>
          </a:prstGeom>
          <a:noFill/>
        </p:spPr>
        <p:txBody>
          <a:bodyPr wrap="square" lIns="99386" tIns="49693" rIns="99386" bIns="49693" rtlCol="0">
            <a:spAutoFit/>
          </a:bodyPr>
          <a:lstStyle/>
          <a:p>
            <a:pPr indent="457802">
              <a:lnSpc>
                <a:spcPts val="3043"/>
              </a:lnSpc>
            </a:pPr>
            <a:r>
              <a:rPr lang="zh-CN" altLang="en-US" sz="2200" b="1" dirty="0" smtClean="0">
                <a:solidFill>
                  <a:srgbClr val="1D6FC5"/>
                </a:solidFill>
                <a:latin typeface="Heiti SC Light"/>
                <a:ea typeface="Heiti SC Light"/>
                <a:cs typeface="Heiti SC Light"/>
              </a:rPr>
              <a:t> 定期健康体检，做到早发现、早诊断、早治疗。</a:t>
            </a:r>
            <a:endParaRPr lang="zh-CN" altLang="zh-CN" sz="2200" b="1" dirty="0">
              <a:solidFill>
                <a:srgbClr val="1D6FC5"/>
              </a:solidFill>
              <a:latin typeface="Heiti SC Light"/>
              <a:ea typeface="Heiti SC Light"/>
              <a:cs typeface="Heiti SC Light"/>
            </a:endParaRPr>
          </a:p>
        </p:txBody>
      </p:sp>
      <p:pic>
        <p:nvPicPr>
          <p:cNvPr id="15" name="图片 14"/>
          <p:cNvPicPr>
            <a:picLocks noChangeAspect="1"/>
          </p:cNvPicPr>
          <p:nvPr/>
        </p:nvPicPr>
        <p:blipFill>
          <a:blip r:embed="rId4" cstate="print"/>
          <a:stretch>
            <a:fillRect/>
          </a:stretch>
        </p:blipFill>
        <p:spPr>
          <a:xfrm>
            <a:off x="0" y="0"/>
            <a:ext cx="9144000" cy="853383"/>
          </a:xfrm>
          <a:prstGeom prst="rect">
            <a:avLst/>
          </a:prstGeom>
        </p:spPr>
      </p:pic>
      <p:sp>
        <p:nvSpPr>
          <p:cNvPr id="16" name="文本框 3"/>
          <p:cNvSpPr txBox="1"/>
          <p:nvPr/>
        </p:nvSpPr>
        <p:spPr>
          <a:xfrm>
            <a:off x="4500562" y="186494"/>
            <a:ext cx="3563244"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40799803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2025556.jpg"/>
          <p:cNvPicPr>
            <a:picLocks noChangeAspect="1"/>
          </p:cNvPicPr>
          <p:nvPr/>
        </p:nvPicPr>
        <p:blipFill rotWithShape="1">
          <a:blip r:embed="rId2" cstate="print">
            <a:extLst>
              <a:ext uri="{28A0092B-C50C-407E-A947-70E740481C1C}">
                <a14:useLocalDpi xmlns="" xmlns:a14="http://schemas.microsoft.com/office/drawing/2010/main"/>
              </a:ext>
            </a:extLst>
          </a:blip>
          <a:srcRect/>
          <a:stretch/>
        </p:blipFill>
        <p:spPr>
          <a:xfrm>
            <a:off x="4923693" y="437301"/>
            <a:ext cx="4220309" cy="6420700"/>
          </a:xfrm>
          <a:prstGeom prst="rect">
            <a:avLst/>
          </a:prstGeom>
        </p:spPr>
      </p:pic>
      <p:pic>
        <p:nvPicPr>
          <p:cNvPr id="16" name="图片 15" descr="空白-05.png"/>
          <p:cNvPicPr>
            <a:picLocks noChangeAspect="1"/>
          </p:cNvPicPr>
          <p:nvPr/>
        </p:nvPicPr>
        <p:blipFill rotWithShape="1">
          <a:blip r:embed="rId3"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12" name="矩形 11"/>
          <p:cNvSpPr/>
          <p:nvPr/>
        </p:nvSpPr>
        <p:spPr>
          <a:xfrm>
            <a:off x="479404" y="2147525"/>
            <a:ext cx="4169418" cy="726682"/>
          </a:xfrm>
          <a:prstGeom prst="rect">
            <a:avLst/>
          </a:prstGeom>
        </p:spPr>
        <p:txBody>
          <a:bodyPr wrap="square" lIns="99386" tIns="49693" rIns="99386" bIns="49693">
            <a:spAutoFit/>
          </a:bodyPr>
          <a:lstStyle/>
          <a:p>
            <a:pPr algn="dist">
              <a:lnSpc>
                <a:spcPct val="110000"/>
              </a:lnSpc>
            </a:pPr>
            <a:r>
              <a:rPr lang="en-US" altLang="zh-CN" sz="3700" b="1" spc="326" dirty="0" smtClean="0">
                <a:solidFill>
                  <a:srgbClr val="1D6FC5"/>
                </a:solidFill>
                <a:latin typeface="微软雅黑" panose="020B0503020204020204" pitchFamily="34" charset="-122"/>
                <a:ea typeface="微软雅黑" panose="020B0503020204020204" pitchFamily="34" charset="-122"/>
              </a:rPr>
              <a:t>4</a:t>
            </a:r>
            <a:r>
              <a:rPr lang="zh-CN" altLang="en-US" sz="3700" b="1" spc="326" dirty="0" smtClean="0">
                <a:solidFill>
                  <a:srgbClr val="1D6FC5"/>
                </a:solidFill>
                <a:latin typeface="微软雅黑" panose="020B0503020204020204" pitchFamily="34" charset="-122"/>
                <a:ea typeface="微软雅黑" panose="020B0503020204020204" pitchFamily="34" charset="-122"/>
              </a:rPr>
              <a:t>、鼓励预约挂号</a:t>
            </a:r>
            <a:endParaRPr lang="en-US" altLang="zh-CN" sz="3700" b="1" spc="326" dirty="0" smtClean="0">
              <a:solidFill>
                <a:srgbClr val="1D6FC5"/>
              </a:solidFill>
              <a:latin typeface="微软雅黑" panose="020B0503020204020204" pitchFamily="34" charset="-122"/>
              <a:ea typeface="微软雅黑" panose="020B0503020204020204" pitchFamily="34" charset="-122"/>
            </a:endParaRPr>
          </a:p>
        </p:txBody>
      </p:sp>
      <p:sp>
        <p:nvSpPr>
          <p:cNvPr id="10" name="TextBox 3"/>
          <p:cNvSpPr txBox="1"/>
          <p:nvPr/>
        </p:nvSpPr>
        <p:spPr>
          <a:xfrm>
            <a:off x="887944" y="2994698"/>
            <a:ext cx="3634598" cy="869798"/>
          </a:xfrm>
          <a:prstGeom prst="rect">
            <a:avLst/>
          </a:prstGeom>
          <a:noFill/>
        </p:spPr>
        <p:txBody>
          <a:bodyPr wrap="square" lIns="99386" tIns="49693" rIns="99386" bIns="49693" rtlCol="0">
            <a:spAutoFit/>
          </a:bodyPr>
          <a:lstStyle/>
          <a:p>
            <a:pPr>
              <a:lnSpc>
                <a:spcPts val="3043"/>
              </a:lnSpc>
            </a:pPr>
            <a:r>
              <a:rPr lang="zh-CN" altLang="en-US" sz="2200" b="1" dirty="0" smtClean="0">
                <a:solidFill>
                  <a:srgbClr val="1D6FC5"/>
                </a:solidFill>
                <a:latin typeface="Heiti SC Light"/>
                <a:ea typeface="Heiti SC Light"/>
                <a:cs typeface="Heiti SC Light"/>
              </a:rPr>
              <a:t>    鼓励预约挂号，分时段、按流程就诊。</a:t>
            </a:r>
            <a:endParaRPr lang="zh-CN" altLang="zh-CN" sz="2200" b="1" dirty="0">
              <a:solidFill>
                <a:srgbClr val="1D6FC5"/>
              </a:solidFill>
              <a:latin typeface="Heiti SC Light"/>
              <a:ea typeface="Heiti SC Light"/>
              <a:cs typeface="Heiti SC Light"/>
            </a:endParaRPr>
          </a:p>
        </p:txBody>
      </p:sp>
      <p:pic>
        <p:nvPicPr>
          <p:cNvPr id="17" name="图片 16"/>
          <p:cNvPicPr>
            <a:picLocks noChangeAspect="1"/>
          </p:cNvPicPr>
          <p:nvPr/>
        </p:nvPicPr>
        <p:blipFill>
          <a:blip r:embed="rId4" cstate="print"/>
          <a:stretch>
            <a:fillRect/>
          </a:stretch>
        </p:blipFill>
        <p:spPr>
          <a:xfrm>
            <a:off x="0" y="0"/>
            <a:ext cx="9144000" cy="853383"/>
          </a:xfrm>
          <a:prstGeom prst="rect">
            <a:avLst/>
          </a:prstGeom>
        </p:spPr>
      </p:pic>
      <p:sp>
        <p:nvSpPr>
          <p:cNvPr id="18" name="文本框 3"/>
          <p:cNvSpPr txBox="1"/>
          <p:nvPr/>
        </p:nvSpPr>
        <p:spPr>
          <a:xfrm>
            <a:off x="4572000" y="186494"/>
            <a:ext cx="3491806"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19054991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rotWithShape="1">
          <a:blip r:embed="rId2" cstate="print">
            <a:extLst>
              <a:ext uri="{28A0092B-C50C-407E-A947-70E740481C1C}">
                <a14:useLocalDpi xmlns="" xmlns:a14="http://schemas.microsoft.com/office/drawing/2010/main"/>
              </a:ext>
            </a:extLst>
          </a:blip>
          <a:srcRect/>
          <a:stretch/>
        </p:blipFill>
        <p:spPr>
          <a:xfrm>
            <a:off x="5017582" y="829198"/>
            <a:ext cx="4126418" cy="6012050"/>
          </a:xfrm>
          <a:prstGeom prst="rect">
            <a:avLst/>
          </a:prstGeom>
        </p:spPr>
      </p:pic>
      <p:pic>
        <p:nvPicPr>
          <p:cNvPr id="8" name="图片 7" descr="空白-05.png"/>
          <p:cNvPicPr>
            <a:picLocks noChangeAspect="1"/>
          </p:cNvPicPr>
          <p:nvPr/>
        </p:nvPicPr>
        <p:blipFill rotWithShape="1">
          <a:blip r:embed="rId3"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23" name="TextBox 3"/>
          <p:cNvSpPr txBox="1"/>
          <p:nvPr/>
        </p:nvSpPr>
        <p:spPr>
          <a:xfrm>
            <a:off x="338785" y="3117867"/>
            <a:ext cx="4074182" cy="1446879"/>
          </a:xfrm>
          <a:prstGeom prst="rect">
            <a:avLst/>
          </a:prstGeom>
          <a:noFill/>
        </p:spPr>
        <p:txBody>
          <a:bodyPr wrap="square" lIns="99386" tIns="49693" rIns="99386" bIns="49693" rtlCol="0">
            <a:spAutoFit/>
          </a:bodyPr>
          <a:lstStyle/>
          <a:p>
            <a:pPr indent="457802" algn="just">
              <a:lnSpc>
                <a:spcPts val="3478"/>
              </a:lnSpc>
            </a:pPr>
            <a:r>
              <a:rPr lang="en-US" altLang="zh-CN" sz="1700" b="1" dirty="0">
                <a:solidFill>
                  <a:srgbClr val="1D6FC5"/>
                </a:solidFill>
                <a:latin typeface="Heiti SC Light"/>
                <a:ea typeface="Heiti SC Light"/>
                <a:cs typeface="Heiti SC Light"/>
              </a:rPr>
              <a:t> </a:t>
            </a:r>
            <a:r>
              <a:rPr lang="zh-CN" altLang="en-US" sz="2200" b="1" dirty="0">
                <a:solidFill>
                  <a:srgbClr val="1D6FC5"/>
                </a:solidFill>
                <a:latin typeface="Heiti SC Light"/>
                <a:ea typeface="Heiti SC Light"/>
                <a:cs typeface="Heiti SC Light"/>
              </a:rPr>
              <a:t>就医时需携带</a:t>
            </a:r>
            <a:r>
              <a:rPr lang="zh-CN" altLang="zh-CN" sz="2200" b="1" dirty="0">
                <a:solidFill>
                  <a:srgbClr val="1D6FC5"/>
                </a:solidFill>
                <a:latin typeface="Heiti SC Light"/>
                <a:ea typeface="Heiti SC Light"/>
                <a:cs typeface="Heiti SC Light"/>
              </a:rPr>
              <a:t>有效身份证件</a:t>
            </a:r>
            <a:r>
              <a:rPr lang="zh-CN" altLang="en-US" sz="2200" b="1" dirty="0">
                <a:solidFill>
                  <a:srgbClr val="1D6FC5"/>
                </a:solidFill>
                <a:latin typeface="Heiti SC Light"/>
                <a:ea typeface="Heiti SC Light"/>
                <a:cs typeface="Heiti SC Light"/>
              </a:rPr>
              <a:t>、</a:t>
            </a:r>
            <a:r>
              <a:rPr lang="zh-CN" altLang="zh-CN" sz="2200" b="1" dirty="0">
                <a:solidFill>
                  <a:srgbClr val="1D6FC5"/>
                </a:solidFill>
                <a:latin typeface="Heiti SC Light"/>
                <a:ea typeface="Heiti SC Light"/>
                <a:cs typeface="Heiti SC Light"/>
              </a:rPr>
              <a:t>既往病历及各项检查资料，如实陈述病情，严格遵从医嘱</a:t>
            </a:r>
            <a:r>
              <a:rPr lang="zh-CN" altLang="en-US" sz="2200" b="1" dirty="0">
                <a:solidFill>
                  <a:srgbClr val="1D6FC5"/>
                </a:solidFill>
                <a:latin typeface="Heiti SC Light"/>
                <a:ea typeface="Heiti SC Light"/>
                <a:cs typeface="Heiti SC Light"/>
              </a:rPr>
              <a:t>。</a:t>
            </a:r>
          </a:p>
        </p:txBody>
      </p:sp>
      <p:sp>
        <p:nvSpPr>
          <p:cNvPr id="19" name="矩形 18"/>
          <p:cNvSpPr/>
          <p:nvPr/>
        </p:nvSpPr>
        <p:spPr>
          <a:xfrm>
            <a:off x="338784" y="2132161"/>
            <a:ext cx="4518967" cy="954437"/>
          </a:xfrm>
          <a:prstGeom prst="rect">
            <a:avLst/>
          </a:prstGeom>
        </p:spPr>
        <p:txBody>
          <a:bodyPr wrap="square" lIns="99386" tIns="49693" rIns="99386" bIns="49693">
            <a:spAutoFit/>
          </a:bodyPr>
          <a:lstStyle/>
          <a:p>
            <a:pPr algn="dist">
              <a:lnSpc>
                <a:spcPct val="150000"/>
              </a:lnSpc>
            </a:pPr>
            <a:r>
              <a:rPr lang="en-US" altLang="zh-CN" sz="3700" b="1" spc="326" dirty="0" smtClean="0">
                <a:solidFill>
                  <a:srgbClr val="1D6FC5"/>
                </a:solidFill>
                <a:latin typeface="微软雅黑"/>
                <a:ea typeface="微软雅黑"/>
                <a:cs typeface="微软雅黑"/>
              </a:rPr>
              <a:t>5</a:t>
            </a:r>
            <a:r>
              <a:rPr lang="zh-CN" altLang="en-US" sz="3700" b="1" spc="326" dirty="0" smtClean="0">
                <a:solidFill>
                  <a:srgbClr val="1D6FC5"/>
                </a:solidFill>
                <a:latin typeface="微软雅黑"/>
                <a:ea typeface="微软雅黑"/>
                <a:cs typeface="微软雅黑"/>
              </a:rPr>
              <a:t>、</a:t>
            </a:r>
            <a:r>
              <a:rPr lang="zh-CN" altLang="zh-CN" sz="3700" b="1" spc="326" dirty="0" smtClean="0">
                <a:solidFill>
                  <a:srgbClr val="1D6FC5"/>
                </a:solidFill>
                <a:latin typeface="微软雅黑"/>
                <a:ea typeface="微软雅黑"/>
                <a:cs typeface="微软雅黑"/>
              </a:rPr>
              <a:t>就医</a:t>
            </a:r>
            <a:r>
              <a:rPr lang="zh-CN" altLang="en-US" sz="3700" b="1" spc="326" dirty="0" smtClean="0">
                <a:solidFill>
                  <a:srgbClr val="1D6FC5"/>
                </a:solidFill>
                <a:latin typeface="微软雅黑"/>
                <a:ea typeface="微软雅黑"/>
                <a:cs typeface="微软雅黑"/>
              </a:rPr>
              <a:t>注意事项</a:t>
            </a:r>
            <a:endParaRPr lang="en-US" altLang="zh-CN" sz="3700" b="1" spc="326" dirty="0" smtClean="0">
              <a:solidFill>
                <a:srgbClr val="1D6FC5"/>
              </a:solidFill>
              <a:latin typeface="微软雅黑"/>
              <a:ea typeface="微软雅黑"/>
              <a:cs typeface="微软雅黑"/>
            </a:endParaRPr>
          </a:p>
        </p:txBody>
      </p:sp>
      <p:pic>
        <p:nvPicPr>
          <p:cNvPr id="9" name="图片 8"/>
          <p:cNvPicPr>
            <a:picLocks noChangeAspect="1"/>
          </p:cNvPicPr>
          <p:nvPr/>
        </p:nvPicPr>
        <p:blipFill>
          <a:blip r:embed="rId4" cstate="print"/>
          <a:stretch>
            <a:fillRect/>
          </a:stretch>
        </p:blipFill>
        <p:spPr>
          <a:xfrm>
            <a:off x="0" y="0"/>
            <a:ext cx="9144000" cy="853383"/>
          </a:xfrm>
          <a:prstGeom prst="rect">
            <a:avLst/>
          </a:prstGeom>
        </p:spPr>
      </p:pic>
      <p:sp>
        <p:nvSpPr>
          <p:cNvPr id="10" name="文本框 3"/>
          <p:cNvSpPr txBox="1"/>
          <p:nvPr/>
        </p:nvSpPr>
        <p:spPr>
          <a:xfrm>
            <a:off x="4500562" y="186494"/>
            <a:ext cx="3563244"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21187520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2" cstate="print">
            <a:extLst>
              <a:ext uri="{28A0092B-C50C-407E-A947-70E740481C1C}">
                <a14:useLocalDpi xmlns="" xmlns:a14="http://schemas.microsoft.com/office/drawing/2010/main"/>
              </a:ext>
            </a:extLst>
          </a:blip>
          <a:srcRect/>
          <a:stretch/>
        </p:blipFill>
        <p:spPr>
          <a:xfrm>
            <a:off x="4572769" y="2995760"/>
            <a:ext cx="4571232" cy="3862241"/>
          </a:xfrm>
          <a:prstGeom prst="rect">
            <a:avLst/>
          </a:prstGeom>
        </p:spPr>
      </p:pic>
      <p:pic>
        <p:nvPicPr>
          <p:cNvPr id="2" name="图片 1"/>
          <p:cNvPicPr>
            <a:picLocks noChangeAspect="1"/>
          </p:cNvPicPr>
          <p:nvPr/>
        </p:nvPicPr>
        <p:blipFill>
          <a:blip r:embed="rId3" cstate="print"/>
          <a:stretch>
            <a:fillRect/>
          </a:stretch>
        </p:blipFill>
        <p:spPr>
          <a:xfrm>
            <a:off x="4486722" y="822620"/>
            <a:ext cx="2541056" cy="2833249"/>
          </a:xfrm>
          <a:prstGeom prst="rect">
            <a:avLst/>
          </a:prstGeom>
        </p:spPr>
      </p:pic>
      <p:pic>
        <p:nvPicPr>
          <p:cNvPr id="3" name="图片 2"/>
          <p:cNvPicPr>
            <a:picLocks noChangeAspect="1"/>
          </p:cNvPicPr>
          <p:nvPr/>
        </p:nvPicPr>
        <p:blipFill rotWithShape="1">
          <a:blip r:embed="rId4" cstate="print">
            <a:extLst>
              <a:ext uri="{28A0092B-C50C-407E-A947-70E740481C1C}">
                <a14:useLocalDpi xmlns="" xmlns:a14="http://schemas.microsoft.com/office/drawing/2010/main"/>
              </a:ext>
            </a:extLst>
          </a:blip>
          <a:srcRect/>
          <a:stretch/>
        </p:blipFill>
        <p:spPr>
          <a:xfrm>
            <a:off x="6874919" y="749872"/>
            <a:ext cx="2269081" cy="2905997"/>
          </a:xfrm>
          <a:prstGeom prst="rect">
            <a:avLst/>
          </a:prstGeom>
        </p:spPr>
      </p:pic>
      <p:pic>
        <p:nvPicPr>
          <p:cNvPr id="9" name="图片 8" descr="空白-05.png"/>
          <p:cNvPicPr>
            <a:picLocks noChangeAspect="1"/>
          </p:cNvPicPr>
          <p:nvPr/>
        </p:nvPicPr>
        <p:blipFill rotWithShape="1">
          <a:blip r:embed="rId5"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23" name="TextBox 3"/>
          <p:cNvSpPr txBox="1"/>
          <p:nvPr/>
        </p:nvSpPr>
        <p:spPr>
          <a:xfrm>
            <a:off x="351080" y="3117867"/>
            <a:ext cx="4344612" cy="1446879"/>
          </a:xfrm>
          <a:prstGeom prst="rect">
            <a:avLst/>
          </a:prstGeom>
          <a:noFill/>
        </p:spPr>
        <p:txBody>
          <a:bodyPr wrap="square" lIns="99386" tIns="49693" rIns="99386" bIns="49693" rtlCol="0">
            <a:spAutoFit/>
          </a:bodyPr>
          <a:lstStyle/>
          <a:p>
            <a:pPr indent="457802">
              <a:lnSpc>
                <a:spcPts val="3478"/>
              </a:lnSpc>
            </a:pPr>
            <a:r>
              <a:rPr lang="zh-CN" altLang="en-US" sz="2200" b="1" dirty="0" smtClean="0">
                <a:solidFill>
                  <a:srgbClr val="1D6FC5"/>
                </a:solidFill>
                <a:latin typeface="Heiti SC Light"/>
                <a:ea typeface="Heiti SC Light"/>
                <a:cs typeface="Heiti SC Light"/>
              </a:rPr>
              <a:t> 出现</a:t>
            </a:r>
            <a:r>
              <a:rPr lang="zh-CN" altLang="en-US" sz="2200" b="1" dirty="0">
                <a:solidFill>
                  <a:srgbClr val="1D6FC5"/>
                </a:solidFill>
                <a:latin typeface="Heiti SC Light"/>
                <a:ea typeface="Heiti SC Light"/>
                <a:cs typeface="Heiti SC Light"/>
              </a:rPr>
              <a:t>发热或腹泻症状，应当首先到医疗卫生机构专门设置</a:t>
            </a:r>
            <a:r>
              <a:rPr lang="zh-CN" altLang="en-US" sz="2200" b="1" dirty="0" smtClean="0">
                <a:solidFill>
                  <a:srgbClr val="1D6FC5"/>
                </a:solidFill>
                <a:latin typeface="Heiti SC Light"/>
                <a:ea typeface="Heiti SC Light"/>
                <a:cs typeface="Heiti SC Light"/>
              </a:rPr>
              <a:t>的发热或肠道门诊就医</a:t>
            </a:r>
            <a:r>
              <a:rPr lang="zh-CN" altLang="en-US" sz="2200" b="1" dirty="0">
                <a:solidFill>
                  <a:srgbClr val="1D6FC5"/>
                </a:solidFill>
                <a:latin typeface="Heiti SC Light"/>
                <a:ea typeface="Heiti SC Light"/>
                <a:cs typeface="Heiti SC Light"/>
              </a:rPr>
              <a:t>。</a:t>
            </a:r>
          </a:p>
        </p:txBody>
      </p:sp>
      <p:sp>
        <p:nvSpPr>
          <p:cNvPr id="19" name="矩形 18"/>
          <p:cNvSpPr/>
          <p:nvPr/>
        </p:nvSpPr>
        <p:spPr>
          <a:xfrm>
            <a:off x="338788" y="2132161"/>
            <a:ext cx="4518717" cy="954437"/>
          </a:xfrm>
          <a:prstGeom prst="rect">
            <a:avLst/>
          </a:prstGeom>
        </p:spPr>
        <p:txBody>
          <a:bodyPr wrap="square" lIns="99386" tIns="49693" rIns="99386" bIns="49693">
            <a:spAutoFit/>
          </a:bodyPr>
          <a:lstStyle/>
          <a:p>
            <a:pPr algn="dist">
              <a:lnSpc>
                <a:spcPct val="150000"/>
              </a:lnSpc>
            </a:pPr>
            <a:r>
              <a:rPr lang="en-US" altLang="zh-CN" sz="3700" b="1" spc="326" dirty="0" smtClean="0">
                <a:solidFill>
                  <a:srgbClr val="1D6FC5"/>
                </a:solidFill>
                <a:latin typeface="微软雅黑"/>
                <a:ea typeface="微软雅黑"/>
                <a:cs typeface="微软雅黑"/>
              </a:rPr>
              <a:t>6</a:t>
            </a:r>
            <a:r>
              <a:rPr lang="zh-CN" altLang="en-US" sz="3700" b="1" spc="326" dirty="0" smtClean="0">
                <a:solidFill>
                  <a:srgbClr val="1D6FC5"/>
                </a:solidFill>
                <a:latin typeface="微软雅黑"/>
                <a:ea typeface="微软雅黑"/>
                <a:cs typeface="微软雅黑"/>
              </a:rPr>
              <a:t>、发热腹泻专诊</a:t>
            </a:r>
            <a:endParaRPr lang="en-US" altLang="zh-CN" sz="3700" b="1" spc="326" dirty="0" smtClean="0">
              <a:solidFill>
                <a:srgbClr val="1D6FC5"/>
              </a:solidFill>
              <a:latin typeface="微软雅黑"/>
              <a:ea typeface="微软雅黑"/>
              <a:cs typeface="微软雅黑"/>
            </a:endParaRPr>
          </a:p>
        </p:txBody>
      </p:sp>
      <p:pic>
        <p:nvPicPr>
          <p:cNvPr id="11" name="图片 10"/>
          <p:cNvPicPr>
            <a:picLocks noChangeAspect="1"/>
          </p:cNvPicPr>
          <p:nvPr/>
        </p:nvPicPr>
        <p:blipFill>
          <a:blip r:embed="rId6" cstate="print"/>
          <a:stretch>
            <a:fillRect/>
          </a:stretch>
        </p:blipFill>
        <p:spPr>
          <a:xfrm>
            <a:off x="0" y="0"/>
            <a:ext cx="9144000" cy="853383"/>
          </a:xfrm>
          <a:prstGeom prst="rect">
            <a:avLst/>
          </a:prstGeom>
        </p:spPr>
      </p:pic>
      <p:sp>
        <p:nvSpPr>
          <p:cNvPr id="12" name="文本框 3"/>
          <p:cNvSpPr txBox="1"/>
          <p:nvPr/>
        </p:nvSpPr>
        <p:spPr>
          <a:xfrm>
            <a:off x="4643438" y="186494"/>
            <a:ext cx="3420368"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25737775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 xmlns:a14="http://schemas.microsoft.com/office/drawing/2010/main"/>
              </a:ext>
            </a:extLst>
          </a:blip>
          <a:srcRect/>
          <a:stretch/>
        </p:blipFill>
        <p:spPr>
          <a:xfrm>
            <a:off x="4934986" y="445357"/>
            <a:ext cx="4209014" cy="6412643"/>
          </a:xfrm>
          <a:prstGeom prst="rect">
            <a:avLst/>
          </a:prstGeom>
        </p:spPr>
      </p:pic>
      <p:pic>
        <p:nvPicPr>
          <p:cNvPr id="8" name="图片 7" descr="空白-05.png"/>
          <p:cNvPicPr>
            <a:picLocks noChangeAspect="1"/>
          </p:cNvPicPr>
          <p:nvPr/>
        </p:nvPicPr>
        <p:blipFill rotWithShape="1">
          <a:blip r:embed="rId3"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sp>
        <p:nvSpPr>
          <p:cNvPr id="10" name="TextBox 3"/>
          <p:cNvSpPr txBox="1"/>
          <p:nvPr/>
        </p:nvSpPr>
        <p:spPr>
          <a:xfrm>
            <a:off x="351080" y="3117866"/>
            <a:ext cx="4344612" cy="1446879"/>
          </a:xfrm>
          <a:prstGeom prst="rect">
            <a:avLst/>
          </a:prstGeom>
          <a:noFill/>
        </p:spPr>
        <p:txBody>
          <a:bodyPr wrap="square" lIns="99386" tIns="49693" rIns="99386" bIns="49693" rtlCol="0">
            <a:spAutoFit/>
          </a:bodyPr>
          <a:lstStyle/>
          <a:p>
            <a:pPr algn="just">
              <a:lnSpc>
                <a:spcPts val="3478"/>
              </a:lnSpc>
            </a:pPr>
            <a:r>
              <a:rPr lang="en-US" altLang="zh-CN" sz="1700" b="1" dirty="0" smtClean="0">
                <a:solidFill>
                  <a:srgbClr val="1D6FC5"/>
                </a:solidFill>
                <a:latin typeface="Heiti SC Light"/>
                <a:ea typeface="Heiti SC Light"/>
                <a:cs typeface="Heiti SC Light"/>
              </a:rPr>
              <a:t>     </a:t>
            </a:r>
            <a:r>
              <a:rPr lang="zh-CN" altLang="zh-CN" sz="2200" b="1" dirty="0" smtClean="0">
                <a:solidFill>
                  <a:srgbClr val="1D6FC5"/>
                </a:solidFill>
                <a:latin typeface="Heiti SC Light"/>
                <a:ea typeface="Heiti SC Light"/>
                <a:cs typeface="Heiti SC Light"/>
              </a:rPr>
              <a:t>紧急情况拨打</a:t>
            </a:r>
            <a:r>
              <a:rPr lang="en-US" altLang="zh-CN" sz="2200" b="1" dirty="0">
                <a:solidFill>
                  <a:srgbClr val="1D6FC5"/>
                </a:solidFill>
                <a:latin typeface="Heiti SC Light"/>
                <a:ea typeface="Heiti SC Light"/>
                <a:cs typeface="Heiti SC Light"/>
              </a:rPr>
              <a:t>120</a:t>
            </a:r>
            <a:r>
              <a:rPr lang="zh-CN" altLang="zh-CN" sz="2200" b="1" dirty="0">
                <a:solidFill>
                  <a:srgbClr val="1D6FC5"/>
                </a:solidFill>
                <a:latin typeface="Heiti SC Light"/>
                <a:ea typeface="Heiti SC Light"/>
                <a:cs typeface="Heiti SC Light"/>
              </a:rPr>
              <a:t>急救电话</a:t>
            </a:r>
            <a:r>
              <a:rPr lang="zh-CN" altLang="zh-CN" sz="2200" b="1" dirty="0" smtClean="0">
                <a:solidFill>
                  <a:srgbClr val="1D6FC5"/>
                </a:solidFill>
                <a:latin typeface="Heiti SC Light"/>
                <a:ea typeface="Heiti SC Light"/>
                <a:cs typeface="Heiti SC Light"/>
              </a:rPr>
              <a:t>，咨询</a:t>
            </a:r>
            <a:r>
              <a:rPr lang="zh-CN" altLang="zh-CN" sz="2200" b="1" dirty="0">
                <a:solidFill>
                  <a:srgbClr val="1D6FC5"/>
                </a:solidFill>
                <a:latin typeface="Heiti SC Light"/>
                <a:ea typeface="Heiti SC Light"/>
                <a:cs typeface="Heiti SC Light"/>
              </a:rPr>
              <a:t>医疗卫生信息可拨打</a:t>
            </a:r>
            <a:r>
              <a:rPr lang="en-US" altLang="zh-CN" sz="2200" b="1" dirty="0">
                <a:solidFill>
                  <a:srgbClr val="1D6FC5"/>
                </a:solidFill>
                <a:latin typeface="Heiti SC Light"/>
                <a:ea typeface="Heiti SC Light"/>
                <a:cs typeface="Heiti SC Light"/>
              </a:rPr>
              <a:t>12320</a:t>
            </a:r>
            <a:r>
              <a:rPr lang="zh-CN" altLang="zh-CN" sz="2200" b="1" dirty="0">
                <a:solidFill>
                  <a:srgbClr val="1D6FC5"/>
                </a:solidFill>
                <a:latin typeface="Heiti SC Light"/>
                <a:ea typeface="Heiti SC Light"/>
                <a:cs typeface="Heiti SC Light"/>
              </a:rPr>
              <a:t>卫生热线。</a:t>
            </a:r>
            <a:endParaRPr lang="zh-CN" altLang="en-US" sz="2200" b="1" dirty="0">
              <a:solidFill>
                <a:srgbClr val="1D6FC5"/>
              </a:solidFill>
              <a:latin typeface="Heiti SC Light"/>
              <a:ea typeface="Heiti SC Light"/>
              <a:cs typeface="Heiti SC Light"/>
            </a:endParaRPr>
          </a:p>
        </p:txBody>
      </p:sp>
      <p:sp>
        <p:nvSpPr>
          <p:cNvPr id="11" name="矩形 10"/>
          <p:cNvSpPr/>
          <p:nvPr/>
        </p:nvSpPr>
        <p:spPr>
          <a:xfrm>
            <a:off x="338788" y="2132161"/>
            <a:ext cx="4447526" cy="954437"/>
          </a:xfrm>
          <a:prstGeom prst="rect">
            <a:avLst/>
          </a:prstGeom>
        </p:spPr>
        <p:txBody>
          <a:bodyPr wrap="square" lIns="99386" tIns="49693" rIns="99386" bIns="49693">
            <a:spAutoFit/>
          </a:bodyPr>
          <a:lstStyle/>
          <a:p>
            <a:pPr algn="dist">
              <a:lnSpc>
                <a:spcPct val="150000"/>
              </a:lnSpc>
            </a:pPr>
            <a:r>
              <a:rPr lang="en-US" altLang="zh-CN" sz="3700" b="1" spc="326" dirty="0" smtClean="0">
                <a:solidFill>
                  <a:srgbClr val="1D6FC5"/>
                </a:solidFill>
                <a:latin typeface="微软雅黑"/>
                <a:ea typeface="微软雅黑"/>
                <a:cs typeface="微软雅黑"/>
              </a:rPr>
              <a:t>7</a:t>
            </a:r>
            <a:r>
              <a:rPr lang="zh-CN" altLang="en-US" sz="3700" b="1" spc="326" dirty="0" smtClean="0">
                <a:solidFill>
                  <a:srgbClr val="1D6FC5"/>
                </a:solidFill>
                <a:latin typeface="微软雅黑"/>
                <a:ea typeface="微软雅黑"/>
                <a:cs typeface="微软雅黑"/>
              </a:rPr>
              <a:t>、</a:t>
            </a:r>
            <a:r>
              <a:rPr lang="en-US" altLang="en-US" sz="3700" b="1" spc="326" dirty="0" err="1" smtClean="0">
                <a:solidFill>
                  <a:srgbClr val="1D6FC5"/>
                </a:solidFill>
                <a:latin typeface="微软雅黑"/>
                <a:ea typeface="微软雅黑"/>
                <a:cs typeface="微软雅黑"/>
              </a:rPr>
              <a:t>正确拨打热线</a:t>
            </a:r>
            <a:endParaRPr lang="en-US" altLang="zh-CN" sz="3700" b="1" spc="326" dirty="0" smtClean="0">
              <a:solidFill>
                <a:srgbClr val="1D6FC5"/>
              </a:solidFill>
              <a:latin typeface="微软雅黑"/>
              <a:ea typeface="微软雅黑"/>
              <a:cs typeface="微软雅黑"/>
            </a:endParaRPr>
          </a:p>
        </p:txBody>
      </p:sp>
      <p:pic>
        <p:nvPicPr>
          <p:cNvPr id="12" name="图片 11"/>
          <p:cNvPicPr>
            <a:picLocks noChangeAspect="1"/>
          </p:cNvPicPr>
          <p:nvPr/>
        </p:nvPicPr>
        <p:blipFill>
          <a:blip r:embed="rId4" cstate="print"/>
          <a:stretch>
            <a:fillRect/>
          </a:stretch>
        </p:blipFill>
        <p:spPr>
          <a:xfrm>
            <a:off x="0" y="0"/>
            <a:ext cx="9144000" cy="853383"/>
          </a:xfrm>
          <a:prstGeom prst="rect">
            <a:avLst/>
          </a:prstGeom>
        </p:spPr>
      </p:pic>
      <p:sp>
        <p:nvSpPr>
          <p:cNvPr id="13" name="文本框 3"/>
          <p:cNvSpPr txBox="1"/>
          <p:nvPr/>
        </p:nvSpPr>
        <p:spPr>
          <a:xfrm>
            <a:off x="4572000" y="186494"/>
            <a:ext cx="3491806"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26327551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4916955" y="3261857"/>
            <a:ext cx="2630320" cy="1282625"/>
          </a:xfrm>
          <a:prstGeom prst="rect">
            <a:avLst/>
          </a:prstGeom>
        </p:spPr>
      </p:pic>
      <p:sp>
        <p:nvSpPr>
          <p:cNvPr id="23" name="TextBox 3"/>
          <p:cNvSpPr txBox="1"/>
          <p:nvPr/>
        </p:nvSpPr>
        <p:spPr>
          <a:xfrm>
            <a:off x="338786" y="3182621"/>
            <a:ext cx="3851914" cy="1254519"/>
          </a:xfrm>
          <a:prstGeom prst="rect">
            <a:avLst/>
          </a:prstGeom>
          <a:noFill/>
        </p:spPr>
        <p:txBody>
          <a:bodyPr wrap="square" lIns="99386" tIns="49693" rIns="99386" bIns="49693" rtlCol="0">
            <a:spAutoFit/>
          </a:bodyPr>
          <a:lstStyle/>
          <a:p>
            <a:pPr indent="457802" algn="just">
              <a:lnSpc>
                <a:spcPts val="3043"/>
              </a:lnSpc>
            </a:pPr>
            <a:r>
              <a:rPr lang="zh-CN" altLang="en-US" sz="2200" b="1" dirty="0" smtClean="0">
                <a:solidFill>
                  <a:srgbClr val="1D6FC5"/>
                </a:solidFill>
                <a:latin typeface="Heiti SC Light"/>
                <a:ea typeface="Heiti SC Light"/>
                <a:cs typeface="Heiti SC Light"/>
              </a:rPr>
              <a:t>文明有序就医</a:t>
            </a:r>
            <a:r>
              <a:rPr lang="zh-CN" altLang="en-US" sz="2200" b="1" dirty="0">
                <a:solidFill>
                  <a:srgbClr val="1D6FC5"/>
                </a:solidFill>
                <a:latin typeface="Heiti SC Light"/>
                <a:ea typeface="Heiti SC Light"/>
                <a:cs typeface="Heiti SC Light"/>
              </a:rPr>
              <a:t>，严格遵守医疗机构的相关规定，共同维护良好的就医环境。</a:t>
            </a:r>
            <a:endParaRPr lang="zh-CN" altLang="zh-CN" sz="2200" b="1" dirty="0">
              <a:solidFill>
                <a:srgbClr val="1D6FC5"/>
              </a:solidFill>
              <a:latin typeface="Heiti SC Light"/>
              <a:ea typeface="Heiti SC Light"/>
              <a:cs typeface="Heiti SC Light"/>
            </a:endParaRPr>
          </a:p>
        </p:txBody>
      </p:sp>
      <p:sp>
        <p:nvSpPr>
          <p:cNvPr id="19" name="矩形 18"/>
          <p:cNvSpPr/>
          <p:nvPr/>
        </p:nvSpPr>
        <p:spPr>
          <a:xfrm>
            <a:off x="1" y="2289891"/>
            <a:ext cx="4489804" cy="783621"/>
          </a:xfrm>
          <a:prstGeom prst="rect">
            <a:avLst/>
          </a:prstGeom>
        </p:spPr>
        <p:txBody>
          <a:bodyPr wrap="square" lIns="99386" tIns="49693" rIns="99386" bIns="49693">
            <a:spAutoFit/>
          </a:bodyPr>
          <a:lstStyle/>
          <a:p>
            <a:pPr algn="dist">
              <a:lnSpc>
                <a:spcPct val="120000"/>
              </a:lnSpc>
              <a:tabLst>
                <a:tab pos="781631" algn="l"/>
              </a:tabLst>
            </a:pPr>
            <a:r>
              <a:rPr lang="en-US" altLang="zh-CN" sz="3700" b="1" spc="326" dirty="0" smtClean="0">
                <a:solidFill>
                  <a:srgbClr val="1D6FC5"/>
                </a:solidFill>
                <a:latin typeface="微软雅黑"/>
                <a:ea typeface="微软雅黑"/>
                <a:cs typeface="微软雅黑"/>
              </a:rPr>
              <a:t>8</a:t>
            </a:r>
            <a:r>
              <a:rPr lang="zh-CN" altLang="en-US" sz="3700" b="1" spc="326" dirty="0" smtClean="0">
                <a:solidFill>
                  <a:srgbClr val="1D6FC5"/>
                </a:solidFill>
                <a:latin typeface="微软雅黑"/>
                <a:ea typeface="微软雅黑"/>
                <a:cs typeface="微软雅黑"/>
              </a:rPr>
              <a:t>、文明有序就医</a:t>
            </a:r>
            <a:endParaRPr lang="en-US" altLang="zh-CN" sz="3700" b="1" spc="326" dirty="0" smtClean="0">
              <a:solidFill>
                <a:srgbClr val="1D6FC5"/>
              </a:solidFill>
              <a:latin typeface="微软雅黑"/>
              <a:ea typeface="微软雅黑"/>
              <a:cs typeface="微软雅黑"/>
            </a:endParaRPr>
          </a:p>
        </p:txBody>
      </p:sp>
      <p:pic>
        <p:nvPicPr>
          <p:cNvPr id="8" name="Picture 3"/>
          <p:cNvPicPr>
            <a:picLocks noChangeAspect="1" noChangeArrowheads="1"/>
          </p:cNvPicPr>
          <p:nvPr/>
        </p:nvPicPr>
        <p:blipFill rotWithShape="1">
          <a:blip r:embed="rId3" cstate="print">
            <a:extLst>
              <a:ext uri="{28A0092B-C50C-407E-A947-70E740481C1C}">
                <a14:useLocalDpi xmlns="" xmlns:a14="http://schemas.microsoft.com/office/drawing/2010/main"/>
              </a:ext>
            </a:extLst>
          </a:blip>
          <a:srcRect/>
          <a:stretch/>
        </p:blipFill>
        <p:spPr bwMode="auto">
          <a:xfrm>
            <a:off x="6492953" y="1631973"/>
            <a:ext cx="1551618" cy="1443658"/>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rotWithShape="1">
          <a:blip r:embed="rId4" cstate="print">
            <a:extLst>
              <a:ext uri="{28A0092B-C50C-407E-A947-70E740481C1C}">
                <a14:useLocalDpi xmlns="" xmlns:a14="http://schemas.microsoft.com/office/drawing/2010/main"/>
              </a:ext>
            </a:extLst>
          </a:blip>
          <a:srcRect/>
          <a:stretch/>
        </p:blipFill>
        <p:spPr bwMode="auto">
          <a:xfrm>
            <a:off x="4916955" y="1636797"/>
            <a:ext cx="1655179" cy="143864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2" name="图片 11"/>
          <p:cNvPicPr>
            <a:picLocks noChangeAspect="1"/>
          </p:cNvPicPr>
          <p:nvPr/>
        </p:nvPicPr>
        <p:blipFill rotWithShape="1">
          <a:blip r:embed="rId5" cstate="print">
            <a:extLst>
              <a:ext uri="{28A0092B-C50C-407E-A947-70E740481C1C}">
                <a14:useLocalDpi xmlns="" xmlns:a14="http://schemas.microsoft.com/office/drawing/2010/main"/>
              </a:ext>
            </a:extLst>
          </a:blip>
          <a:srcRect/>
          <a:stretch/>
        </p:blipFill>
        <p:spPr>
          <a:xfrm>
            <a:off x="4916955" y="4721930"/>
            <a:ext cx="2127360" cy="1341209"/>
          </a:xfrm>
          <a:prstGeom prst="rect">
            <a:avLst/>
          </a:prstGeom>
        </p:spPr>
      </p:pic>
      <p:pic>
        <p:nvPicPr>
          <p:cNvPr id="13" name="图片 12"/>
          <p:cNvPicPr>
            <a:picLocks noChangeAspect="1"/>
          </p:cNvPicPr>
          <p:nvPr/>
        </p:nvPicPr>
        <p:blipFill>
          <a:blip r:embed="rId6" cstate="print">
            <a:extLst>
              <a:ext uri="{28A0092B-C50C-407E-A947-70E740481C1C}">
                <a14:useLocalDpi xmlns="" xmlns:a14="http://schemas.microsoft.com/office/drawing/2010/main"/>
              </a:ext>
            </a:extLst>
          </a:blip>
          <a:stretch>
            <a:fillRect/>
          </a:stretch>
        </p:blipFill>
        <p:spPr>
          <a:xfrm>
            <a:off x="6986098" y="4721928"/>
            <a:ext cx="2194939" cy="1341210"/>
          </a:xfrm>
          <a:prstGeom prst="rect">
            <a:avLst/>
          </a:prstGeom>
        </p:spPr>
      </p:pic>
      <p:pic>
        <p:nvPicPr>
          <p:cNvPr id="22" name="图片 21"/>
          <p:cNvPicPr>
            <a:picLocks noChangeAspect="1"/>
          </p:cNvPicPr>
          <p:nvPr/>
        </p:nvPicPr>
        <p:blipFill>
          <a:blip r:embed="rId7" cstate="print"/>
          <a:stretch>
            <a:fillRect/>
          </a:stretch>
        </p:blipFill>
        <p:spPr>
          <a:xfrm>
            <a:off x="7529381" y="3261782"/>
            <a:ext cx="846840" cy="1279753"/>
          </a:xfrm>
          <a:prstGeom prst="rect">
            <a:avLst/>
          </a:prstGeom>
        </p:spPr>
      </p:pic>
      <p:pic>
        <p:nvPicPr>
          <p:cNvPr id="24" name="图片 23"/>
          <p:cNvPicPr>
            <a:picLocks noChangeAspect="1"/>
          </p:cNvPicPr>
          <p:nvPr/>
        </p:nvPicPr>
        <p:blipFill rotWithShape="1">
          <a:blip r:embed="rId8" cstate="print">
            <a:extLst>
              <a:ext uri="{28A0092B-C50C-407E-A947-70E740481C1C}">
                <a14:useLocalDpi xmlns="" xmlns:a14="http://schemas.microsoft.com/office/drawing/2010/main"/>
              </a:ext>
            </a:extLst>
          </a:blip>
          <a:srcRect/>
          <a:stretch/>
        </p:blipFill>
        <p:spPr>
          <a:xfrm>
            <a:off x="8015703" y="1631971"/>
            <a:ext cx="1166599" cy="1443705"/>
          </a:xfrm>
          <a:prstGeom prst="rect">
            <a:avLst/>
          </a:prstGeom>
        </p:spPr>
      </p:pic>
      <p:pic>
        <p:nvPicPr>
          <p:cNvPr id="26" name="图片 25"/>
          <p:cNvPicPr>
            <a:picLocks noChangeAspect="1"/>
          </p:cNvPicPr>
          <p:nvPr/>
        </p:nvPicPr>
        <p:blipFill>
          <a:blip r:embed="rId9" cstate="print"/>
          <a:stretch>
            <a:fillRect/>
          </a:stretch>
        </p:blipFill>
        <p:spPr>
          <a:xfrm>
            <a:off x="8341199" y="3261415"/>
            <a:ext cx="837451" cy="1265564"/>
          </a:xfrm>
          <a:prstGeom prst="rect">
            <a:avLst/>
          </a:prstGeom>
        </p:spPr>
      </p:pic>
      <p:pic>
        <p:nvPicPr>
          <p:cNvPr id="16" name="图片 15"/>
          <p:cNvPicPr>
            <a:picLocks noChangeAspect="1"/>
          </p:cNvPicPr>
          <p:nvPr/>
        </p:nvPicPr>
        <p:blipFill>
          <a:blip r:embed="rId10" cstate="print"/>
          <a:stretch>
            <a:fillRect/>
          </a:stretch>
        </p:blipFill>
        <p:spPr>
          <a:xfrm>
            <a:off x="0" y="0"/>
            <a:ext cx="9144000" cy="853383"/>
          </a:xfrm>
          <a:prstGeom prst="rect">
            <a:avLst/>
          </a:prstGeom>
        </p:spPr>
      </p:pic>
      <p:sp>
        <p:nvSpPr>
          <p:cNvPr id="17" name="文本框 3"/>
          <p:cNvSpPr txBox="1"/>
          <p:nvPr/>
        </p:nvSpPr>
        <p:spPr>
          <a:xfrm>
            <a:off x="4286248" y="186494"/>
            <a:ext cx="3777558"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25254498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 xmlns:a14="http://schemas.microsoft.com/office/drawing/2010/main"/>
              </a:ext>
            </a:extLst>
          </a:blip>
          <a:srcRect/>
          <a:stretch/>
        </p:blipFill>
        <p:spPr>
          <a:xfrm>
            <a:off x="4923693" y="3631709"/>
            <a:ext cx="4232600" cy="3226291"/>
          </a:xfrm>
          <a:prstGeom prst="rect">
            <a:avLst/>
          </a:prstGeom>
        </p:spPr>
      </p:pic>
      <p:pic>
        <p:nvPicPr>
          <p:cNvPr id="5" name="图片 4"/>
          <p:cNvPicPr>
            <a:picLocks noChangeAspect="1"/>
          </p:cNvPicPr>
          <p:nvPr/>
        </p:nvPicPr>
        <p:blipFill rotWithShape="1">
          <a:blip r:embed="rId3" cstate="print">
            <a:extLst>
              <a:ext uri="{28A0092B-C50C-407E-A947-70E740481C1C}">
                <a14:useLocalDpi xmlns="" xmlns:a14="http://schemas.microsoft.com/office/drawing/2010/main"/>
              </a:ext>
            </a:extLst>
          </a:blip>
          <a:srcRect/>
          <a:stretch/>
        </p:blipFill>
        <p:spPr>
          <a:xfrm>
            <a:off x="4923692" y="845950"/>
            <a:ext cx="4232601" cy="2936857"/>
          </a:xfrm>
          <a:prstGeom prst="rect">
            <a:avLst/>
          </a:prstGeom>
        </p:spPr>
      </p:pic>
      <p:pic>
        <p:nvPicPr>
          <p:cNvPr id="19" name="图片 18" descr="空白-05.png"/>
          <p:cNvPicPr>
            <a:picLocks noChangeAspect="1"/>
          </p:cNvPicPr>
          <p:nvPr/>
        </p:nvPicPr>
        <p:blipFill rotWithShape="1">
          <a:blip r:embed="rId4" cstate="print">
            <a:extLst>
              <a:ext uri="{28A0092B-C50C-407E-A947-70E740481C1C}">
                <a14:useLocalDpi xmlns="" xmlns:a14="http://schemas.microsoft.com/office/drawing/2010/main"/>
              </a:ext>
            </a:extLst>
          </a:blip>
          <a:srcRect r="40044"/>
          <a:stretch/>
        </p:blipFill>
        <p:spPr>
          <a:xfrm>
            <a:off x="479404" y="792693"/>
            <a:ext cx="5482405" cy="6065308"/>
          </a:xfrm>
          <a:prstGeom prst="rect">
            <a:avLst/>
          </a:prstGeom>
        </p:spPr>
      </p:pic>
      <p:pic>
        <p:nvPicPr>
          <p:cNvPr id="3" name="图片 2"/>
          <p:cNvPicPr>
            <a:picLocks noChangeAspect="1"/>
          </p:cNvPicPr>
          <p:nvPr/>
        </p:nvPicPr>
        <p:blipFill>
          <a:blip r:embed="rId5" cstate="print">
            <a:extLst>
              <a:ext uri="{BEBA8EAE-BF5A-486C-A8C5-ECC9F3942E4B}">
                <a14:imgProps xmlns="" xmlns:a14="http://schemas.microsoft.com/office/drawing/2010/main">
                  <a14:imgLayer r:embed="rId6">
                    <a14:imgEffect>
                      <a14:brightnessContrast contrast="40000"/>
                    </a14:imgEffect>
                  </a14:imgLayer>
                </a14:imgProps>
              </a:ext>
              <a:ext uri="{28A0092B-C50C-407E-A947-70E740481C1C}">
                <a14:useLocalDpi xmlns="" xmlns:a14="http://schemas.microsoft.com/office/drawing/2010/main"/>
              </a:ext>
            </a:extLst>
          </a:blip>
          <a:stretch>
            <a:fillRect/>
          </a:stretch>
        </p:blipFill>
        <p:spPr>
          <a:xfrm>
            <a:off x="516237" y="4688183"/>
            <a:ext cx="946706" cy="1116042"/>
          </a:xfrm>
          <a:prstGeom prst="rect">
            <a:avLst/>
          </a:prstGeom>
        </p:spPr>
      </p:pic>
      <p:pic>
        <p:nvPicPr>
          <p:cNvPr id="12" name="图片 11"/>
          <p:cNvPicPr>
            <a:picLocks noChangeAspect="1"/>
          </p:cNvPicPr>
          <p:nvPr/>
        </p:nvPicPr>
        <p:blipFill rotWithShape="1">
          <a:blip r:embed="rId7" cstate="print">
            <a:extLst>
              <a:ext uri="{28A0092B-C50C-407E-A947-70E740481C1C}">
                <a14:useLocalDpi xmlns="" xmlns:a14="http://schemas.microsoft.com/office/drawing/2010/main"/>
              </a:ext>
            </a:extLst>
          </a:blip>
          <a:srcRect/>
          <a:stretch/>
        </p:blipFill>
        <p:spPr>
          <a:xfrm>
            <a:off x="1956577" y="4588647"/>
            <a:ext cx="1032341" cy="1275753"/>
          </a:xfrm>
          <a:prstGeom prst="rect">
            <a:avLst/>
          </a:prstGeom>
        </p:spPr>
      </p:pic>
      <p:pic>
        <p:nvPicPr>
          <p:cNvPr id="6" name="图片 5"/>
          <p:cNvPicPr>
            <a:picLocks noChangeAspect="1"/>
          </p:cNvPicPr>
          <p:nvPr/>
        </p:nvPicPr>
        <p:blipFill>
          <a:blip r:embed="rId8" cstate="print">
            <a:extLst>
              <a:ext uri="{28A0092B-C50C-407E-A947-70E740481C1C}">
                <a14:useLocalDpi xmlns="" xmlns:a14="http://schemas.microsoft.com/office/drawing/2010/main"/>
              </a:ext>
            </a:extLst>
          </a:blip>
          <a:stretch>
            <a:fillRect/>
          </a:stretch>
        </p:blipFill>
        <p:spPr>
          <a:xfrm>
            <a:off x="3525654" y="4736249"/>
            <a:ext cx="877053" cy="963834"/>
          </a:xfrm>
          <a:prstGeom prst="rect">
            <a:avLst/>
          </a:prstGeom>
        </p:spPr>
      </p:pic>
      <p:sp>
        <p:nvSpPr>
          <p:cNvPr id="16" name="TextBox 3"/>
          <p:cNvSpPr txBox="1"/>
          <p:nvPr/>
        </p:nvSpPr>
        <p:spPr>
          <a:xfrm>
            <a:off x="282709" y="5700084"/>
            <a:ext cx="1538561" cy="506622"/>
          </a:xfrm>
          <a:prstGeom prst="rect">
            <a:avLst/>
          </a:prstGeom>
          <a:noFill/>
        </p:spPr>
        <p:txBody>
          <a:bodyPr wrap="square" lIns="99386" tIns="49693" rIns="99386" bIns="49693" rtlCol="0">
            <a:spAutoFit/>
          </a:bodyPr>
          <a:lstStyle/>
          <a:p>
            <a:pPr>
              <a:lnSpc>
                <a:spcPct val="120000"/>
              </a:lnSpc>
            </a:pPr>
            <a:r>
              <a:rPr lang="zh-CN" altLang="en-US" sz="1100" b="1" dirty="0" smtClean="0">
                <a:solidFill>
                  <a:srgbClr val="0070C0"/>
                </a:solidFill>
                <a:latin typeface="Heiti SC Light"/>
                <a:ea typeface="Heiti SC Light"/>
                <a:cs typeface="Heiti SC Light"/>
              </a:rPr>
              <a:t>城镇职工基本医疗保险</a:t>
            </a:r>
            <a:endParaRPr lang="zh-CN" altLang="zh-CN" sz="1100" b="1" dirty="0">
              <a:solidFill>
                <a:srgbClr val="258AE4"/>
              </a:solidFill>
              <a:latin typeface="微软雅黑" panose="020B0503020204020204" pitchFamily="34" charset="-122"/>
              <a:ea typeface="微软雅黑" panose="020B0503020204020204" pitchFamily="34" charset="-122"/>
            </a:endParaRPr>
          </a:p>
        </p:txBody>
      </p:sp>
      <p:sp>
        <p:nvSpPr>
          <p:cNvPr id="17" name="TextBox 3"/>
          <p:cNvSpPr txBox="1"/>
          <p:nvPr/>
        </p:nvSpPr>
        <p:spPr>
          <a:xfrm>
            <a:off x="1856189" y="5700084"/>
            <a:ext cx="1491147" cy="303489"/>
          </a:xfrm>
          <a:prstGeom prst="rect">
            <a:avLst/>
          </a:prstGeom>
          <a:noFill/>
        </p:spPr>
        <p:txBody>
          <a:bodyPr wrap="square" lIns="99386" tIns="49693" rIns="99386" bIns="49693" rtlCol="0">
            <a:spAutoFit/>
          </a:bodyPr>
          <a:lstStyle/>
          <a:p>
            <a:pPr>
              <a:lnSpc>
                <a:spcPct val="120000"/>
              </a:lnSpc>
            </a:pPr>
            <a:r>
              <a:rPr lang="zh-CN" altLang="en-US" sz="1100" b="1" dirty="0">
                <a:solidFill>
                  <a:srgbClr val="0070C0"/>
                </a:solidFill>
                <a:latin typeface="Heiti SC Light"/>
                <a:ea typeface="Heiti SC Light"/>
                <a:cs typeface="Heiti SC Light"/>
              </a:rPr>
              <a:t>新型农村合作医疗</a:t>
            </a:r>
            <a:endParaRPr lang="zh-CN" altLang="zh-CN" sz="1100" b="1" dirty="0">
              <a:solidFill>
                <a:srgbClr val="258AE4"/>
              </a:solidFill>
              <a:latin typeface="微软雅黑" panose="020B0503020204020204" pitchFamily="34" charset="-122"/>
              <a:ea typeface="微软雅黑" panose="020B0503020204020204" pitchFamily="34" charset="-122"/>
            </a:endParaRPr>
          </a:p>
        </p:txBody>
      </p:sp>
      <p:sp>
        <p:nvSpPr>
          <p:cNvPr id="18" name="TextBox 3"/>
          <p:cNvSpPr txBox="1"/>
          <p:nvPr/>
        </p:nvSpPr>
        <p:spPr>
          <a:xfrm>
            <a:off x="3232948" y="5700084"/>
            <a:ext cx="1491147" cy="506622"/>
          </a:xfrm>
          <a:prstGeom prst="rect">
            <a:avLst/>
          </a:prstGeom>
          <a:noFill/>
        </p:spPr>
        <p:txBody>
          <a:bodyPr wrap="square" lIns="99386" tIns="49693" rIns="99386" bIns="49693" rtlCol="0">
            <a:spAutoFit/>
          </a:bodyPr>
          <a:lstStyle/>
          <a:p>
            <a:pPr>
              <a:lnSpc>
                <a:spcPct val="120000"/>
              </a:lnSpc>
            </a:pPr>
            <a:r>
              <a:rPr lang="zh-CN" altLang="en-US" sz="1100" b="1" dirty="0" smtClean="0">
                <a:solidFill>
                  <a:srgbClr val="0070C0"/>
                </a:solidFill>
                <a:latin typeface="Heiti SC Light"/>
                <a:ea typeface="Heiti SC Light"/>
                <a:cs typeface="Heiti SC Light"/>
              </a:rPr>
              <a:t>城镇居</a:t>
            </a:r>
            <a:r>
              <a:rPr lang="zh-CN" altLang="en-US" sz="1100" b="1" dirty="0">
                <a:solidFill>
                  <a:srgbClr val="0070C0"/>
                </a:solidFill>
                <a:latin typeface="Heiti SC Light"/>
                <a:ea typeface="Heiti SC Light"/>
                <a:cs typeface="Heiti SC Light"/>
              </a:rPr>
              <a:t>民</a:t>
            </a:r>
            <a:r>
              <a:rPr lang="zh-CN" altLang="en-US" sz="1100" b="1" dirty="0" smtClean="0">
                <a:solidFill>
                  <a:srgbClr val="0070C0"/>
                </a:solidFill>
                <a:latin typeface="Heiti SC Light"/>
                <a:ea typeface="Heiti SC Light"/>
                <a:cs typeface="Heiti SC Light"/>
              </a:rPr>
              <a:t>基本医疗保险</a:t>
            </a:r>
            <a:endParaRPr lang="zh-CN" altLang="zh-CN" sz="1100" b="1" dirty="0">
              <a:solidFill>
                <a:srgbClr val="258AE4"/>
              </a:solidFill>
              <a:latin typeface="微软雅黑" panose="020B0503020204020204" pitchFamily="34" charset="-122"/>
              <a:ea typeface="微软雅黑" panose="020B0503020204020204" pitchFamily="34" charset="-122"/>
            </a:endParaRPr>
          </a:p>
        </p:txBody>
      </p:sp>
      <p:sp>
        <p:nvSpPr>
          <p:cNvPr id="20" name="TextBox 3"/>
          <p:cNvSpPr txBox="1"/>
          <p:nvPr/>
        </p:nvSpPr>
        <p:spPr>
          <a:xfrm>
            <a:off x="338786" y="3182621"/>
            <a:ext cx="3851914" cy="1254519"/>
          </a:xfrm>
          <a:prstGeom prst="rect">
            <a:avLst/>
          </a:prstGeom>
          <a:noFill/>
        </p:spPr>
        <p:txBody>
          <a:bodyPr wrap="square" lIns="99386" tIns="49693" rIns="99386" bIns="49693" rtlCol="0">
            <a:spAutoFit/>
          </a:bodyPr>
          <a:lstStyle/>
          <a:p>
            <a:pPr indent="457802">
              <a:lnSpc>
                <a:spcPts val="3043"/>
              </a:lnSpc>
            </a:pPr>
            <a:r>
              <a:rPr lang="zh-CN" altLang="en-US" sz="1700" b="1" dirty="0">
                <a:solidFill>
                  <a:srgbClr val="1D6FC5"/>
                </a:solidFill>
                <a:latin typeface="Heiti SC Light"/>
                <a:ea typeface="Heiti SC Light"/>
                <a:cs typeface="Heiti SC Light"/>
              </a:rPr>
              <a:t> </a:t>
            </a:r>
            <a:r>
              <a:rPr lang="zh-CN" altLang="en-US" sz="2200" b="1" dirty="0">
                <a:solidFill>
                  <a:srgbClr val="1D6FC5"/>
                </a:solidFill>
                <a:latin typeface="Heiti SC Light"/>
                <a:ea typeface="Heiti SC Light"/>
                <a:cs typeface="Heiti SC Light"/>
              </a:rPr>
              <a:t>参加适宜的医疗保险，了解保障内容，减轻疾病带来的经济</a:t>
            </a:r>
            <a:r>
              <a:rPr lang="zh-CN" altLang="en-US" sz="2200" b="1" dirty="0" smtClean="0">
                <a:solidFill>
                  <a:srgbClr val="1D6FC5"/>
                </a:solidFill>
                <a:latin typeface="Heiti SC Light"/>
                <a:ea typeface="Heiti SC Light"/>
                <a:cs typeface="Heiti SC Light"/>
              </a:rPr>
              <a:t>负担。</a:t>
            </a:r>
            <a:endParaRPr lang="zh-CN" altLang="zh-CN" sz="2200" b="1" dirty="0">
              <a:solidFill>
                <a:srgbClr val="1D6FC5"/>
              </a:solidFill>
              <a:latin typeface="Heiti SC Light"/>
              <a:ea typeface="Heiti SC Light"/>
              <a:cs typeface="Heiti SC Light"/>
            </a:endParaRPr>
          </a:p>
        </p:txBody>
      </p:sp>
      <p:sp>
        <p:nvSpPr>
          <p:cNvPr id="22" name="矩形 21"/>
          <p:cNvSpPr/>
          <p:nvPr/>
        </p:nvSpPr>
        <p:spPr>
          <a:xfrm>
            <a:off x="355626" y="2289891"/>
            <a:ext cx="4359249" cy="783621"/>
          </a:xfrm>
          <a:prstGeom prst="rect">
            <a:avLst/>
          </a:prstGeom>
        </p:spPr>
        <p:txBody>
          <a:bodyPr wrap="square" lIns="99386" tIns="49693" rIns="99386" bIns="49693">
            <a:spAutoFit/>
          </a:bodyPr>
          <a:lstStyle/>
          <a:p>
            <a:pPr algn="dist">
              <a:lnSpc>
                <a:spcPct val="120000"/>
              </a:lnSpc>
              <a:tabLst>
                <a:tab pos="781631" algn="l"/>
              </a:tabLst>
            </a:pPr>
            <a:r>
              <a:rPr lang="en-US" altLang="zh-CN" sz="3700" b="1" spc="326" dirty="0" smtClean="0">
                <a:solidFill>
                  <a:srgbClr val="1D6FC5"/>
                </a:solidFill>
                <a:latin typeface="微软雅黑"/>
                <a:ea typeface="微软雅黑"/>
                <a:cs typeface="微软雅黑"/>
              </a:rPr>
              <a:t>9</a:t>
            </a:r>
            <a:r>
              <a:rPr lang="zh-CN" altLang="en-US" sz="3700" b="1" spc="326" dirty="0" smtClean="0">
                <a:solidFill>
                  <a:srgbClr val="1D6FC5"/>
                </a:solidFill>
                <a:latin typeface="微软雅黑"/>
                <a:ea typeface="微软雅黑"/>
                <a:cs typeface="微软雅黑"/>
              </a:rPr>
              <a:t>、参加医疗保险</a:t>
            </a:r>
            <a:endParaRPr lang="en-US" altLang="zh-CN" sz="3700" b="1" spc="326" dirty="0" smtClean="0">
              <a:solidFill>
                <a:srgbClr val="1D6FC5"/>
              </a:solidFill>
              <a:latin typeface="微软雅黑"/>
              <a:ea typeface="微软雅黑"/>
              <a:cs typeface="微软雅黑"/>
            </a:endParaRPr>
          </a:p>
        </p:txBody>
      </p:sp>
      <p:pic>
        <p:nvPicPr>
          <p:cNvPr id="24" name="图片 23"/>
          <p:cNvPicPr>
            <a:picLocks noChangeAspect="1"/>
          </p:cNvPicPr>
          <p:nvPr/>
        </p:nvPicPr>
        <p:blipFill>
          <a:blip r:embed="rId9" cstate="print"/>
          <a:stretch>
            <a:fillRect/>
          </a:stretch>
        </p:blipFill>
        <p:spPr>
          <a:xfrm>
            <a:off x="0" y="0"/>
            <a:ext cx="9144000" cy="853383"/>
          </a:xfrm>
          <a:prstGeom prst="rect">
            <a:avLst/>
          </a:prstGeom>
        </p:spPr>
      </p:pic>
      <p:sp>
        <p:nvSpPr>
          <p:cNvPr id="25" name="文本框 3"/>
          <p:cNvSpPr txBox="1"/>
          <p:nvPr/>
        </p:nvSpPr>
        <p:spPr>
          <a:xfrm>
            <a:off x="4572000" y="186494"/>
            <a:ext cx="3491806"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11492700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未标题-2-03.png"/>
          <p:cNvPicPr>
            <a:picLocks noChangeAspect="1"/>
          </p:cNvPicPr>
          <p:nvPr/>
        </p:nvPicPr>
        <p:blipFill>
          <a:blip r:embed="rId2" cstate="print">
            <a:extLst>
              <a:ext uri="{28A0092B-C50C-407E-A947-70E740481C1C}">
                <a14:useLocalDpi xmlns="" xmlns:a14="http://schemas.microsoft.com/office/drawing/2010/main"/>
              </a:ext>
            </a:extLst>
          </a:blip>
          <a:stretch>
            <a:fillRect/>
          </a:stretch>
        </p:blipFill>
        <p:spPr>
          <a:xfrm>
            <a:off x="0" y="792693"/>
            <a:ext cx="9144000" cy="6065308"/>
          </a:xfrm>
          <a:prstGeom prst="rect">
            <a:avLst/>
          </a:prstGeom>
        </p:spPr>
      </p:pic>
      <p:pic>
        <p:nvPicPr>
          <p:cNvPr id="8" name="图片 7" descr="空白-05.png"/>
          <p:cNvPicPr>
            <a:picLocks noChangeAspect="1"/>
          </p:cNvPicPr>
          <p:nvPr/>
        </p:nvPicPr>
        <p:blipFill rotWithShape="1">
          <a:blip r:embed="rId3" cstate="print">
            <a:extLst>
              <a:ext uri="{28A0092B-C50C-407E-A947-70E740481C1C}">
                <a14:useLocalDpi xmlns="" xmlns:a14="http://schemas.microsoft.com/office/drawing/2010/main"/>
              </a:ext>
            </a:extLst>
          </a:blip>
          <a:srcRect r="40044"/>
          <a:stretch/>
        </p:blipFill>
        <p:spPr>
          <a:xfrm>
            <a:off x="479404" y="792693"/>
            <a:ext cx="5521356" cy="6108400"/>
          </a:xfrm>
          <a:prstGeom prst="rect">
            <a:avLst/>
          </a:prstGeom>
        </p:spPr>
      </p:pic>
      <p:sp>
        <p:nvSpPr>
          <p:cNvPr id="14" name="矩形 13"/>
          <p:cNvSpPr/>
          <p:nvPr/>
        </p:nvSpPr>
        <p:spPr>
          <a:xfrm>
            <a:off x="0" y="-2"/>
            <a:ext cx="9144000" cy="845952"/>
          </a:xfrm>
          <a:prstGeom prst="rect">
            <a:avLst/>
          </a:prstGeom>
          <a:solidFill>
            <a:schemeClr val="bg1"/>
          </a:solidFill>
          <a:ln>
            <a:noFill/>
          </a:ln>
        </p:spPr>
        <p:style>
          <a:lnRef idx="2">
            <a:schemeClr val="accent5">
              <a:shade val="50000"/>
            </a:schemeClr>
          </a:lnRef>
          <a:fillRef idx="1">
            <a:schemeClr val="accent5"/>
          </a:fillRef>
          <a:effectRef idx="0">
            <a:schemeClr val="accent5"/>
          </a:effectRef>
          <a:fontRef idx="minor">
            <a:schemeClr val="lt1"/>
          </a:fontRef>
        </p:style>
        <p:txBody>
          <a:bodyPr lIns="99386" tIns="49693" rIns="99386" bIns="49693" rtlCol="0" anchor="ctr"/>
          <a:lstStyle/>
          <a:p>
            <a:pPr algn="ctr"/>
            <a:endParaRPr kumimoji="1" lang="zh-CN" altLang="en-US"/>
          </a:p>
        </p:txBody>
      </p:sp>
      <p:pic>
        <p:nvPicPr>
          <p:cNvPr id="15" name="图片 14"/>
          <p:cNvPicPr>
            <a:picLocks noChangeAspect="1"/>
          </p:cNvPicPr>
          <p:nvPr/>
        </p:nvPicPr>
        <p:blipFill>
          <a:blip r:embed="rId4" cstate="print"/>
          <a:stretch>
            <a:fillRect/>
          </a:stretch>
        </p:blipFill>
        <p:spPr>
          <a:xfrm>
            <a:off x="0" y="-2"/>
            <a:ext cx="8913303" cy="845952"/>
          </a:xfrm>
          <a:prstGeom prst="rect">
            <a:avLst/>
          </a:prstGeom>
        </p:spPr>
      </p:pic>
      <p:sp>
        <p:nvSpPr>
          <p:cNvPr id="9" name="TextBox 3"/>
          <p:cNvSpPr txBox="1"/>
          <p:nvPr/>
        </p:nvSpPr>
        <p:spPr>
          <a:xfrm>
            <a:off x="338786" y="3182620"/>
            <a:ext cx="3963550" cy="1639239"/>
          </a:xfrm>
          <a:prstGeom prst="rect">
            <a:avLst/>
          </a:prstGeom>
          <a:noFill/>
        </p:spPr>
        <p:txBody>
          <a:bodyPr wrap="square" lIns="99386" tIns="49693" rIns="99386" bIns="49693" rtlCol="0">
            <a:spAutoFit/>
          </a:bodyPr>
          <a:lstStyle/>
          <a:p>
            <a:pPr indent="457802" algn="just">
              <a:lnSpc>
                <a:spcPts val="3043"/>
              </a:lnSpc>
            </a:pPr>
            <a:r>
              <a:rPr lang="zh-CN" altLang="en-US" sz="1700" b="1" dirty="0">
                <a:solidFill>
                  <a:srgbClr val="1D6FC5"/>
                </a:solidFill>
                <a:latin typeface="Heiti SC Light"/>
                <a:ea typeface="Heiti SC Light"/>
                <a:cs typeface="Heiti SC Light"/>
              </a:rPr>
              <a:t> </a:t>
            </a:r>
            <a:r>
              <a:rPr lang="zh-CN" altLang="en-US" sz="2200" b="1" dirty="0">
                <a:solidFill>
                  <a:srgbClr val="1D6FC5"/>
                </a:solidFill>
                <a:latin typeface="Heiti SC Light"/>
                <a:ea typeface="Heiti SC Light"/>
                <a:cs typeface="Heiti SC Light"/>
              </a:rPr>
              <a:t>医学所能解决的健康问题是有限的，公众应当正确理解医学的局限性，理性对待诊疗结果。</a:t>
            </a:r>
            <a:endParaRPr lang="zh-CN" altLang="zh-CN" sz="2200" b="1" dirty="0">
              <a:solidFill>
                <a:srgbClr val="1D6FC5"/>
              </a:solidFill>
              <a:latin typeface="Heiti SC Light"/>
              <a:ea typeface="Heiti SC Light"/>
              <a:cs typeface="Heiti SC Light"/>
            </a:endParaRPr>
          </a:p>
        </p:txBody>
      </p:sp>
      <p:sp>
        <p:nvSpPr>
          <p:cNvPr id="10" name="矩形 9"/>
          <p:cNvSpPr/>
          <p:nvPr/>
        </p:nvSpPr>
        <p:spPr>
          <a:xfrm>
            <a:off x="0" y="2289891"/>
            <a:ext cx="4786313" cy="783621"/>
          </a:xfrm>
          <a:prstGeom prst="rect">
            <a:avLst/>
          </a:prstGeom>
        </p:spPr>
        <p:txBody>
          <a:bodyPr wrap="square" lIns="99386" tIns="49693" rIns="99386" bIns="49693">
            <a:spAutoFit/>
          </a:bodyPr>
          <a:lstStyle/>
          <a:p>
            <a:pPr algn="dist">
              <a:lnSpc>
                <a:spcPct val="120000"/>
              </a:lnSpc>
              <a:tabLst>
                <a:tab pos="781631" algn="l"/>
              </a:tabLst>
            </a:pPr>
            <a:r>
              <a:rPr lang="en-US" altLang="zh-CN" sz="3700" b="1" spc="326" dirty="0" smtClean="0">
                <a:solidFill>
                  <a:srgbClr val="1D6FC5"/>
                </a:solidFill>
                <a:latin typeface="微软雅黑"/>
                <a:ea typeface="微软雅黑"/>
                <a:cs typeface="微软雅黑"/>
              </a:rPr>
              <a:t>10</a:t>
            </a:r>
            <a:r>
              <a:rPr lang="zh-CN" altLang="en-US" sz="3700" b="1" spc="326" dirty="0" smtClean="0">
                <a:solidFill>
                  <a:srgbClr val="1D6FC5"/>
                </a:solidFill>
                <a:latin typeface="微软雅黑"/>
                <a:ea typeface="微软雅黑"/>
                <a:cs typeface="微软雅黑"/>
              </a:rPr>
              <a:t>、</a:t>
            </a:r>
            <a:r>
              <a:rPr lang="en-US" altLang="en-US" sz="3700" b="1" spc="326" dirty="0" err="1" smtClean="0">
                <a:solidFill>
                  <a:srgbClr val="1D6FC5"/>
                </a:solidFill>
                <a:latin typeface="微软雅黑"/>
                <a:ea typeface="微软雅黑"/>
                <a:cs typeface="微软雅黑"/>
              </a:rPr>
              <a:t>理性对待医学</a:t>
            </a:r>
            <a:endParaRPr lang="en-US" altLang="zh-CN" sz="3700" b="1" spc="326" dirty="0" smtClean="0">
              <a:solidFill>
                <a:srgbClr val="1D6FC5"/>
              </a:solidFill>
              <a:latin typeface="微软雅黑"/>
              <a:ea typeface="微软雅黑"/>
              <a:cs typeface="微软雅黑"/>
            </a:endParaRPr>
          </a:p>
        </p:txBody>
      </p:sp>
      <p:pic>
        <p:nvPicPr>
          <p:cNvPr id="11" name="图片 10"/>
          <p:cNvPicPr>
            <a:picLocks noChangeAspect="1"/>
          </p:cNvPicPr>
          <p:nvPr/>
        </p:nvPicPr>
        <p:blipFill>
          <a:blip r:embed="rId5" cstate="print"/>
          <a:stretch>
            <a:fillRect/>
          </a:stretch>
        </p:blipFill>
        <p:spPr>
          <a:xfrm>
            <a:off x="0" y="0"/>
            <a:ext cx="9144000" cy="853383"/>
          </a:xfrm>
          <a:prstGeom prst="rect">
            <a:avLst/>
          </a:prstGeom>
        </p:spPr>
      </p:pic>
      <p:sp>
        <p:nvSpPr>
          <p:cNvPr id="12" name="文本框 3"/>
          <p:cNvSpPr txBox="1"/>
          <p:nvPr/>
        </p:nvSpPr>
        <p:spPr>
          <a:xfrm>
            <a:off x="4429124" y="186494"/>
            <a:ext cx="3634682"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健康中国行</a:t>
            </a:r>
            <a:r>
              <a:rPr kumimoji="1" lang="en-US" altLang="zh-CN" sz="2200" b="1" spc="326" dirty="0" smtClean="0">
                <a:solidFill>
                  <a:schemeClr val="bg1"/>
                </a:solidFill>
                <a:latin typeface="FZZongYi-M05S"/>
                <a:ea typeface="微软雅黑"/>
                <a:cs typeface="FZZongYi-M05S"/>
              </a:rPr>
              <a:t>·</a:t>
            </a:r>
            <a:r>
              <a:rPr kumimoji="1" lang="zh-CN" altLang="en-US" sz="2200" b="1" spc="326" dirty="0" smtClean="0">
                <a:solidFill>
                  <a:schemeClr val="bg1"/>
                </a:solidFill>
                <a:latin typeface="FZZongYi-M05S"/>
                <a:ea typeface="微软雅黑"/>
                <a:cs typeface="FZZongYi-M05S"/>
              </a:rPr>
              <a:t>科学就医</a:t>
            </a:r>
            <a:endParaRPr kumimoji="1" lang="zh-CN" altLang="en-US" sz="2200" b="1" spc="326" dirty="0">
              <a:solidFill>
                <a:schemeClr val="bg1"/>
              </a:solidFill>
              <a:latin typeface="FZZongYi-M05S"/>
              <a:ea typeface="微软雅黑"/>
              <a:cs typeface="FZZongYi-M05S"/>
            </a:endParaRPr>
          </a:p>
        </p:txBody>
      </p:sp>
    </p:spTree>
    <p:extLst>
      <p:ext uri="{BB962C8B-B14F-4D97-AF65-F5344CB8AC3E}">
        <p14:creationId xmlns="" xmlns:p14="http://schemas.microsoft.com/office/powerpoint/2010/main" val="31169642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
            </a:r>
            <a:br>
              <a:rPr lang="en-US" altLang="zh-CN" dirty="0" smtClean="0"/>
            </a:br>
            <a:r>
              <a:rPr lang="zh-CN" altLang="en-US" sz="4900" dirty="0" smtClean="0"/>
              <a:t>目 录</a:t>
            </a:r>
            <a:r>
              <a:rPr lang="en-US" altLang="zh-CN" dirty="0" smtClean="0">
                <a:solidFill>
                  <a:srgbClr val="000000"/>
                </a:solidFill>
              </a:rPr>
              <a:t/>
            </a:r>
            <a:br>
              <a:rPr lang="en-US" altLang="zh-CN" dirty="0" smtClean="0">
                <a:solidFill>
                  <a:srgbClr val="000000"/>
                </a:solidFill>
              </a:rPr>
            </a:br>
            <a:endParaRPr lang="zh-CN" altLang="en-US" dirty="0">
              <a:solidFill>
                <a:srgbClr val="000000"/>
              </a:solidFill>
            </a:endParaRPr>
          </a:p>
        </p:txBody>
      </p:sp>
      <p:sp>
        <p:nvSpPr>
          <p:cNvPr id="3" name="内容占位符 2"/>
          <p:cNvSpPr>
            <a:spLocks noGrp="1"/>
          </p:cNvSpPr>
          <p:nvPr>
            <p:ph idx="1"/>
          </p:nvPr>
        </p:nvSpPr>
        <p:spPr>
          <a:xfrm>
            <a:off x="457200" y="1600200"/>
            <a:ext cx="8229600" cy="4781128"/>
          </a:xfrm>
        </p:spPr>
        <p:txBody>
          <a:bodyPr>
            <a:normAutofit/>
          </a:bodyPr>
          <a:lstStyle/>
          <a:p>
            <a:pPr>
              <a:lnSpc>
                <a:spcPct val="150000"/>
              </a:lnSpc>
              <a:buNone/>
            </a:pPr>
            <a:r>
              <a:rPr lang="zh-CN" altLang="en-US" b="1" dirty="0" smtClean="0">
                <a:latin typeface="楷体_GB2312" pitchFamily="49" charset="-122"/>
                <a:ea typeface="楷体_GB2312" pitchFamily="49" charset="-122"/>
              </a:rPr>
              <a:t>       一、健康中国行背景</a:t>
            </a:r>
            <a:endParaRPr lang="en-US" altLang="zh-CN" b="1" dirty="0" smtClean="0">
              <a:latin typeface="楷体_GB2312" pitchFamily="49" charset="-122"/>
              <a:ea typeface="楷体_GB2312" pitchFamily="49" charset="-122"/>
            </a:endParaRPr>
          </a:p>
          <a:p>
            <a:pPr>
              <a:lnSpc>
                <a:spcPct val="150000"/>
              </a:lnSpc>
              <a:buNone/>
            </a:pPr>
            <a:r>
              <a:rPr lang="en-US" altLang="zh-CN" b="1" dirty="0">
                <a:latin typeface="楷体_GB2312" pitchFamily="49" charset="-122"/>
                <a:ea typeface="楷体_GB2312" pitchFamily="49" charset="-122"/>
              </a:rPr>
              <a:t> </a:t>
            </a: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二、科学就医核心信息</a:t>
            </a:r>
            <a:endParaRPr lang="en-US" altLang="zh-CN" b="1" dirty="0" smtClean="0">
              <a:latin typeface="楷体_GB2312" pitchFamily="49" charset="-122"/>
              <a:ea typeface="楷体_GB2312" pitchFamily="49" charset="-122"/>
            </a:endParaRPr>
          </a:p>
          <a:p>
            <a:pPr>
              <a:lnSpc>
                <a:spcPct val="150000"/>
              </a:lnSpc>
              <a:buNone/>
            </a:pPr>
            <a:r>
              <a:rPr lang="zh-CN" altLang="en-US" b="1" dirty="0" smtClean="0">
                <a:latin typeface="楷体_GB2312" pitchFamily="49" charset="-122"/>
                <a:ea typeface="楷体_GB2312" pitchFamily="49" charset="-122"/>
              </a:rPr>
              <a:t>       三、医患关系现状</a:t>
            </a:r>
            <a:endParaRPr lang="en-US" altLang="zh-CN" b="1" dirty="0" smtClean="0">
              <a:latin typeface="楷体_GB2312" pitchFamily="49" charset="-122"/>
              <a:ea typeface="楷体_GB2312" pitchFamily="49" charset="-122"/>
            </a:endParaRPr>
          </a:p>
          <a:p>
            <a:pPr>
              <a:lnSpc>
                <a:spcPct val="150000"/>
              </a:lnSpc>
              <a:buNone/>
            </a:pP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四、叙事医学的理念</a:t>
            </a:r>
            <a:endParaRPr lang="en-US" altLang="zh-CN" b="1" dirty="0" smtClean="0">
              <a:latin typeface="楷体_GB2312" pitchFamily="49" charset="-122"/>
              <a:ea typeface="楷体_GB2312" pitchFamily="49" charset="-122"/>
            </a:endParaRPr>
          </a:p>
          <a:p>
            <a:pPr>
              <a:lnSpc>
                <a:spcPct val="150000"/>
              </a:lnSpc>
              <a:buNone/>
            </a:pPr>
            <a:r>
              <a:rPr lang="en-US" altLang="zh-CN" b="1" dirty="0">
                <a:latin typeface="楷体_GB2312" pitchFamily="49" charset="-122"/>
                <a:ea typeface="楷体_GB2312" pitchFamily="49" charset="-122"/>
              </a:rPr>
              <a:t> </a:t>
            </a:r>
            <a:r>
              <a:rPr lang="en-US" altLang="zh-CN" b="1" dirty="0" smtClean="0">
                <a:latin typeface="楷体_GB2312" pitchFamily="49" charset="-122"/>
                <a:ea typeface="楷体_GB2312" pitchFamily="49" charset="-122"/>
              </a:rPr>
              <a:t>      </a:t>
            </a:r>
            <a:r>
              <a:rPr lang="zh-CN" altLang="en-US" b="1" dirty="0" smtClean="0">
                <a:latin typeface="楷体_GB2312" pitchFamily="49" charset="-122"/>
                <a:ea typeface="楷体_GB2312" pitchFamily="49" charset="-122"/>
              </a:rPr>
              <a:t>五、什么样的健康传播？</a:t>
            </a:r>
            <a:endParaRPr lang="zh-CN" altLang="en-US" b="1" dirty="0">
              <a:latin typeface="楷体_GB2312" pitchFamily="49" charset="-122"/>
              <a:ea typeface="楷体_GB2312" pitchFamily="49" charset="-122"/>
            </a:endParaRPr>
          </a:p>
        </p:txBody>
      </p:sp>
    </p:spTree>
    <p:extLst>
      <p:ext uri="{BB962C8B-B14F-4D97-AF65-F5344CB8AC3E}">
        <p14:creationId xmlns:p14="http://schemas.microsoft.com/office/powerpoint/2010/main" xmlns="" val="6919496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24746" y="-1"/>
          <a:ext cx="4752528" cy="6862083"/>
        </p:xfrm>
        <a:graphic>
          <a:graphicData uri="http://schemas.openxmlformats.org/presentationml/2006/ole">
            <p:oleObj spid="_x0000_s2050" name="Acrobat Document" r:id="rId3" imgW="20921760" imgH="30237120" progId="AcroExch.Document.11">
              <p:embed/>
            </p:oleObj>
          </a:graphicData>
        </a:graphic>
      </p:graphicFrame>
      <p:sp>
        <p:nvSpPr>
          <p:cNvPr id="2051" name="Rectangle 3"/>
          <p:cNvSpPr>
            <a:spLocks noChangeArrowheads="1"/>
          </p:cNvSpPr>
          <p:nvPr/>
        </p:nvSpPr>
        <p:spPr bwMode="auto">
          <a:xfrm>
            <a:off x="5072066" y="679828"/>
            <a:ext cx="3714776"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06400" defTabSz="914400" rtl="0" eaLnBrk="1" fontAlgn="base" latinLnBrk="1" hangingPunct="1">
              <a:lnSpc>
                <a:spcPct val="15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mn-ea"/>
                <a:cs typeface="Times New Roman" pitchFamily="18" charset="0"/>
              </a:rPr>
              <a:t>科学就医健康教育海报</a:t>
            </a:r>
            <a:r>
              <a:rPr kumimoji="0" lang="zh-CN" altLang="en-US" b="0" i="0" u="none" strike="noStrike" cap="none" normalizeH="0" baseline="0" dirty="0" smtClean="0">
                <a:ln>
                  <a:noFill/>
                </a:ln>
                <a:solidFill>
                  <a:schemeClr val="tx1"/>
                </a:solidFill>
                <a:effectLst/>
                <a:latin typeface="+mn-ea"/>
                <a:cs typeface="Times New Roman" pitchFamily="18" charset="0"/>
              </a:rPr>
              <a:t>、挂图</a:t>
            </a:r>
            <a:r>
              <a:rPr lang="zh-CN" altLang="en-US" dirty="0" smtClean="0">
                <a:latin typeface="+mn-ea"/>
                <a:cs typeface="Times New Roman" pitchFamily="18" charset="0"/>
              </a:rPr>
              <a:t>、</a:t>
            </a:r>
            <a:r>
              <a:rPr kumimoji="0" lang="zh-CN" altLang="en-US" b="0" i="0" u="none" strike="noStrike" cap="none" normalizeH="0" baseline="0" dirty="0" smtClean="0">
                <a:ln>
                  <a:noFill/>
                </a:ln>
                <a:solidFill>
                  <a:schemeClr val="tx1"/>
                </a:solidFill>
                <a:effectLst/>
                <a:latin typeface="+mn-ea"/>
                <a:cs typeface="Times New Roman" pitchFamily="18" charset="0"/>
              </a:rPr>
              <a:t>折页和标准课件等系列传播材料模板可从国家卫生计生委网站</a:t>
            </a:r>
            <a:r>
              <a:rPr lang="zh-CN" altLang="en-US" b="1" dirty="0" smtClean="0">
                <a:latin typeface="+mn-ea"/>
                <a:cs typeface="Times New Roman" pitchFamily="18" charset="0"/>
                <a:hlinkClick r:id="rId4"/>
              </a:rPr>
              <a:t>（</a:t>
            </a:r>
            <a:r>
              <a:rPr lang="en-US" altLang="zh-CN" b="1" dirty="0" smtClean="0">
                <a:latin typeface="+mn-ea"/>
                <a:cs typeface="Times New Roman" pitchFamily="18" charset="0"/>
                <a:hlinkClick r:id="rId4"/>
              </a:rPr>
              <a:t>http://www.nhfpc.gov.cn/wsb/pxzq1/dw_1.shtml</a:t>
            </a:r>
            <a:r>
              <a:rPr lang="zh-CN" altLang="en-US" b="1" dirty="0" smtClean="0">
                <a:latin typeface="+mn-ea"/>
                <a:cs typeface="Times New Roman" pitchFamily="18" charset="0"/>
                <a:hlinkClick r:id="rId4"/>
              </a:rPr>
              <a:t>）</a:t>
            </a:r>
            <a:r>
              <a:rPr kumimoji="0" lang="zh-CN" altLang="en-US" b="0" i="0" u="none" strike="noStrike" cap="none" normalizeH="0" baseline="0" dirty="0" smtClean="0">
                <a:ln>
                  <a:noFill/>
                </a:ln>
                <a:solidFill>
                  <a:schemeClr val="tx1"/>
                </a:solidFill>
                <a:effectLst/>
                <a:latin typeface="+mn-ea"/>
                <a:cs typeface="Times New Roman" pitchFamily="18" charset="0"/>
              </a:rPr>
              <a:t>和中国健康教育中心网站</a:t>
            </a:r>
            <a:r>
              <a:rPr lang="zh-CN" altLang="en-US" b="1" dirty="0" smtClean="0">
                <a:latin typeface="+mn-ea"/>
                <a:cs typeface="Times New Roman" pitchFamily="18" charset="0"/>
                <a:hlinkClick r:id="rId4"/>
              </a:rPr>
              <a:t>（</a:t>
            </a:r>
            <a:r>
              <a:rPr lang="en-US" altLang="zh-CN" b="1" dirty="0" smtClean="0">
                <a:latin typeface="+mn-ea"/>
                <a:cs typeface="Times New Roman" pitchFamily="18" charset="0"/>
                <a:hlinkClick r:id="rId4"/>
              </a:rPr>
              <a:t>http://www.nihe.org.cn/news.php?id=50012</a:t>
            </a:r>
            <a:r>
              <a:rPr lang="zh-CN" altLang="en-US" b="1" dirty="0" smtClean="0">
                <a:latin typeface="+mn-ea"/>
                <a:cs typeface="Times New Roman" pitchFamily="18" charset="0"/>
                <a:hlinkClick r:id="rId4"/>
              </a:rPr>
              <a:t>）</a:t>
            </a:r>
            <a:r>
              <a:rPr kumimoji="0" lang="zh-CN" altLang="en-US" b="0" i="0" u="none" strike="noStrike" cap="none" normalizeH="0" baseline="0" dirty="0" smtClean="0">
                <a:ln>
                  <a:noFill/>
                </a:ln>
                <a:solidFill>
                  <a:schemeClr val="tx1"/>
                </a:solidFill>
                <a:effectLst/>
                <a:latin typeface="+mn-ea"/>
                <a:cs typeface="Times New Roman" pitchFamily="18" charset="0"/>
              </a:rPr>
              <a:t>下载。</a:t>
            </a:r>
            <a:endParaRPr kumimoji="0" lang="zh-CN" altLang="en-US" b="0" i="0" u="none" strike="noStrike" cap="none" normalizeH="0" baseline="0" dirty="0" smtClean="0">
              <a:ln>
                <a:noFill/>
              </a:ln>
              <a:solidFill>
                <a:schemeClr val="tx1"/>
              </a:solidFill>
              <a:effectLst/>
              <a:latin typeface="+mn-ea"/>
              <a:cs typeface="宋体"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5" descr="医院全体医生护士为安全戴钢盔上班(组图)"/>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23528" y="1268760"/>
            <a:ext cx="4286250" cy="3219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1" name="Picture 7" descr="医院全体医生护士为安全戴钢盔上班(组图)"/>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3528" y="3744106"/>
            <a:ext cx="4248472" cy="31138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822" name="Picture 9" descr="医院全体医生护士为安全戴钢盔上班(组图)"/>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788024" y="1238280"/>
            <a:ext cx="4070652" cy="3057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a:spLocks noChangeArrowheads="1"/>
          </p:cNvSpPr>
          <p:nvPr/>
        </p:nvSpPr>
        <p:spPr bwMode="auto">
          <a:xfrm>
            <a:off x="5436096" y="5013176"/>
            <a:ext cx="2736230" cy="523220"/>
          </a:xfrm>
          <a:prstGeom prst="rect">
            <a:avLst/>
          </a:prstGeom>
          <a:solidFill>
            <a:srgbClr val="FFFF0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kumimoji="1" sz="3200">
                <a:solidFill>
                  <a:schemeClr val="tx1"/>
                </a:solidFill>
                <a:latin typeface="Times New Roman" pitchFamily="18" charset="0"/>
                <a:ea typeface="宋体" pitchFamily="2" charset="-122"/>
              </a:defRPr>
            </a:lvl1pPr>
            <a:lvl2pPr>
              <a:defRPr kumimoji="1" sz="2800">
                <a:solidFill>
                  <a:schemeClr val="tx1"/>
                </a:solidFill>
                <a:latin typeface="Times New Roman" pitchFamily="18" charset="0"/>
                <a:ea typeface="宋体" pitchFamily="2" charset="-122"/>
              </a:defRPr>
            </a:lvl2pPr>
            <a:lvl3pPr>
              <a:defRPr kumimoji="1" sz="2400">
                <a:solidFill>
                  <a:schemeClr val="tx1"/>
                </a:solidFill>
                <a:latin typeface="Times New Roman" pitchFamily="18" charset="0"/>
                <a:ea typeface="宋体" pitchFamily="2" charset="-122"/>
              </a:defRPr>
            </a:lvl3pPr>
            <a:lvl4pPr>
              <a:defRPr kumimoji="1" sz="2000">
                <a:solidFill>
                  <a:schemeClr val="tx1"/>
                </a:solidFill>
                <a:latin typeface="Times New Roman" pitchFamily="18" charset="0"/>
                <a:ea typeface="宋体" pitchFamily="2" charset="-122"/>
              </a:defRPr>
            </a:lvl4pPr>
            <a:lvl5pPr>
              <a:defRPr kumimoji="1" sz="2000">
                <a:solidFill>
                  <a:schemeClr val="tx1"/>
                </a:solidFill>
                <a:latin typeface="Times New Roman" pitchFamily="18" charset="0"/>
                <a:ea typeface="宋体" pitchFamily="2" charset="-122"/>
              </a:defRPr>
            </a:lvl5pPr>
            <a:lvl6pPr eaLnBrk="0" hangingPunct="0">
              <a:defRPr kumimoji="1" sz="2000">
                <a:solidFill>
                  <a:schemeClr val="tx1"/>
                </a:solidFill>
                <a:latin typeface="Times New Roman" pitchFamily="18" charset="0"/>
                <a:ea typeface="宋体" pitchFamily="2" charset="-122"/>
              </a:defRPr>
            </a:lvl6pPr>
            <a:lvl7pPr eaLnBrk="0" hangingPunct="0">
              <a:defRPr kumimoji="1" sz="2000">
                <a:solidFill>
                  <a:schemeClr val="tx1"/>
                </a:solidFill>
                <a:latin typeface="Times New Roman" pitchFamily="18" charset="0"/>
                <a:ea typeface="宋体" pitchFamily="2" charset="-122"/>
              </a:defRPr>
            </a:lvl7pPr>
            <a:lvl8pPr eaLnBrk="0" hangingPunct="0">
              <a:defRPr kumimoji="1" sz="2000">
                <a:solidFill>
                  <a:schemeClr val="tx1"/>
                </a:solidFill>
                <a:latin typeface="Times New Roman" pitchFamily="18" charset="0"/>
                <a:ea typeface="宋体" pitchFamily="2" charset="-122"/>
              </a:defRPr>
            </a:lvl8pPr>
            <a:lvl9pPr eaLnBrk="0" hangingPunct="0">
              <a:defRPr kumimoji="1" sz="2000">
                <a:solidFill>
                  <a:schemeClr val="tx1"/>
                </a:solidFill>
                <a:latin typeface="Times New Roman" pitchFamily="18" charset="0"/>
                <a:ea typeface="宋体" pitchFamily="2" charset="-122"/>
              </a:defRPr>
            </a:lvl9pPr>
          </a:lstStyle>
          <a:p>
            <a:r>
              <a:rPr kumimoji="0" lang="zh-CN" altLang="en-US" sz="2800" dirty="0">
                <a:solidFill>
                  <a:srgbClr val="000066"/>
                </a:solidFill>
                <a:latin typeface="黑体" pitchFamily="49" charset="-122"/>
                <a:ea typeface="黑体" pitchFamily="49" charset="-122"/>
              </a:rPr>
              <a:t>戴钢盔的天使</a:t>
            </a:r>
          </a:p>
        </p:txBody>
      </p:sp>
      <p:sp>
        <p:nvSpPr>
          <p:cNvPr id="8" name="标题 1"/>
          <p:cNvSpPr>
            <a:spLocks noGrp="1"/>
          </p:cNvSpPr>
          <p:nvPr>
            <p:ph type="title"/>
          </p:nvPr>
        </p:nvSpPr>
        <p:spPr>
          <a:xfrm>
            <a:off x="428596" y="142852"/>
            <a:ext cx="8229600" cy="1143000"/>
          </a:xfrm>
        </p:spPr>
        <p:txBody>
          <a:bodyPr/>
          <a:lstStyle/>
          <a:p>
            <a:r>
              <a:rPr lang="zh-CN" altLang="en-US" dirty="0" smtClean="0">
                <a:latin typeface="楷体_GB2312" pitchFamily="49" charset="-122"/>
                <a:ea typeface="楷体_GB2312" pitchFamily="49" charset="-122"/>
              </a:rPr>
              <a:t>三、目前医患关系现状</a:t>
            </a:r>
            <a:endParaRPr lang="zh-CN" altLang="en-US" dirty="0">
              <a:latin typeface="楷体_GB2312" pitchFamily="49" charset="-122"/>
              <a:ea typeface="楷体_GB2312" pitchFamily="49" charset="-122"/>
            </a:endParaRPr>
          </a:p>
        </p:txBody>
      </p:sp>
    </p:spTree>
    <p:extLst>
      <p:ext uri="{BB962C8B-B14F-4D97-AF65-F5344CB8AC3E}">
        <p14:creationId xmlns:p14="http://schemas.microsoft.com/office/powerpoint/2010/main" xmlns="" val="1593211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6" presetClass="entr" presetSubtype="16" fill="hold" nodeType="after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circle(in)">
                                      <p:cBhvr>
                                        <p:cTn id="7" dur="2000"/>
                                        <p:tgtEl>
                                          <p:spTgt spid="34820"/>
                                        </p:tgtEl>
                                      </p:cBhvr>
                                    </p:animEffect>
                                  </p:childTnLst>
                                </p:cTn>
                              </p:par>
                            </p:childTnLst>
                          </p:cTn>
                        </p:par>
                        <p:par>
                          <p:cTn id="8" fill="hold" nodeType="afterGroup">
                            <p:stCondLst>
                              <p:cond delay="2000"/>
                            </p:stCondLst>
                            <p:childTnLst>
                              <p:par>
                                <p:cTn id="9" presetID="6" presetClass="entr" presetSubtype="16" fill="hold" nodeType="afterEffect">
                                  <p:stCondLst>
                                    <p:cond delay="0"/>
                                  </p:stCondLst>
                                  <p:childTnLst>
                                    <p:set>
                                      <p:cBhvr>
                                        <p:cTn id="10" dur="1" fill="hold">
                                          <p:stCondLst>
                                            <p:cond delay="0"/>
                                          </p:stCondLst>
                                        </p:cTn>
                                        <p:tgtEl>
                                          <p:spTgt spid="34822"/>
                                        </p:tgtEl>
                                        <p:attrNameLst>
                                          <p:attrName>style.visibility</p:attrName>
                                        </p:attrNameLst>
                                      </p:cBhvr>
                                      <p:to>
                                        <p:strVal val="visible"/>
                                      </p:to>
                                    </p:set>
                                    <p:animEffect transition="in" filter="circle(in)">
                                      <p:cBhvr>
                                        <p:cTn id="11" dur="2000"/>
                                        <p:tgtEl>
                                          <p:spTgt spid="34822"/>
                                        </p:tgtEl>
                                      </p:cBhvr>
                                    </p:animEffect>
                                  </p:childTnLst>
                                </p:cTn>
                              </p:par>
                            </p:childTnLst>
                          </p:cTn>
                        </p:par>
                        <p:par>
                          <p:cTn id="12" fill="hold" nodeType="afterGroup">
                            <p:stCondLst>
                              <p:cond delay="4000"/>
                            </p:stCondLst>
                            <p:childTnLst>
                              <p:par>
                                <p:cTn id="13" presetID="6" presetClass="entr" presetSubtype="16" fill="hold" nodeType="afterEffect">
                                  <p:stCondLst>
                                    <p:cond delay="0"/>
                                  </p:stCondLst>
                                  <p:childTnLst>
                                    <p:set>
                                      <p:cBhvr>
                                        <p:cTn id="14" dur="1" fill="hold">
                                          <p:stCondLst>
                                            <p:cond delay="0"/>
                                          </p:stCondLst>
                                        </p:cTn>
                                        <p:tgtEl>
                                          <p:spTgt spid="34821"/>
                                        </p:tgtEl>
                                        <p:attrNameLst>
                                          <p:attrName>style.visibility</p:attrName>
                                        </p:attrNameLst>
                                      </p:cBhvr>
                                      <p:to>
                                        <p:strVal val="visible"/>
                                      </p:to>
                                    </p:set>
                                    <p:animEffect transition="in" filter="circle(in)">
                                      <p:cBhvr>
                                        <p:cTn id="15" dur="2000"/>
                                        <p:tgtEl>
                                          <p:spTgt spid="34821"/>
                                        </p:tgtEl>
                                      </p:cBhvr>
                                    </p:animEffect>
                                  </p:childTnLst>
                                </p:cTn>
                              </p:par>
                            </p:childTnLst>
                          </p:cTn>
                        </p:par>
                        <p:par>
                          <p:cTn id="16" fill="hold" nodeType="afterGroup">
                            <p:stCondLst>
                              <p:cond delay="6000"/>
                            </p:stCondLst>
                            <p:childTnLst>
                              <p:par>
                                <p:cTn id="17" presetID="4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42910" y="1124744"/>
            <a:ext cx="7715304" cy="1061221"/>
          </a:xfrm>
        </p:spPr>
        <p:txBody>
          <a:bodyPr>
            <a:normAutofit fontScale="40000" lnSpcReduction="20000"/>
          </a:bodyPr>
          <a:lstStyle/>
          <a:p>
            <a:endParaRPr lang="en-US" altLang="zh-CN" sz="3300" dirty="0" smtClean="0">
              <a:latin typeface="仿宋_GB2312" pitchFamily="49" charset="-122"/>
              <a:ea typeface="仿宋_GB2312" pitchFamily="49" charset="-122"/>
            </a:endParaRPr>
          </a:p>
          <a:p>
            <a:r>
              <a:rPr lang="zh-CN" altLang="en-US" sz="5100" b="1" dirty="0" smtClean="0"/>
              <a:t>典型热点事件</a:t>
            </a:r>
            <a:endParaRPr lang="en-US" altLang="zh-CN" sz="5100" b="1" dirty="0" smtClean="0"/>
          </a:p>
          <a:p>
            <a:r>
              <a:rPr lang="zh-CN" altLang="en-US" sz="3300" dirty="0" smtClean="0">
                <a:latin typeface="仿宋_GB2312" pitchFamily="49" charset="-122"/>
                <a:ea typeface="仿宋_GB2312" pitchFamily="49" charset="-122"/>
              </a:rPr>
              <a:t>去年</a:t>
            </a:r>
            <a:r>
              <a:rPr lang="en-US" altLang="zh-CN" sz="3300" dirty="0" smtClean="0">
                <a:latin typeface="仿宋_GB2312" pitchFamily="49" charset="-122"/>
                <a:ea typeface="仿宋_GB2312" pitchFamily="49" charset="-122"/>
              </a:rPr>
              <a:t>8</a:t>
            </a:r>
            <a:r>
              <a:rPr lang="zh-CN" altLang="en-US" sz="3300" dirty="0" smtClean="0">
                <a:latin typeface="仿宋_GB2312" pitchFamily="49" charset="-122"/>
                <a:ea typeface="仿宋_GB2312" pitchFamily="49" charset="-122"/>
              </a:rPr>
              <a:t>月</a:t>
            </a:r>
            <a:r>
              <a:rPr lang="en-US" altLang="zh-CN" sz="3300" dirty="0" smtClean="0">
                <a:latin typeface="仿宋_GB2312" pitchFamily="49" charset="-122"/>
                <a:ea typeface="仿宋_GB2312" pitchFamily="49" charset="-122"/>
              </a:rPr>
              <a:t>10</a:t>
            </a:r>
            <a:r>
              <a:rPr lang="zh-CN" altLang="en-US" sz="3300" dirty="0" smtClean="0">
                <a:latin typeface="仿宋_GB2312" pitchFamily="49" charset="-122"/>
                <a:ea typeface="仿宋_GB2312" pitchFamily="49" charset="-122"/>
              </a:rPr>
              <a:t>日湖南湘潭的产妇因羊水栓塞死亡的新闻事件。</a:t>
            </a:r>
            <a:endParaRPr lang="en-US" altLang="zh-CN" sz="3300" dirty="0" smtClean="0">
              <a:latin typeface="仿宋_GB2312" pitchFamily="49" charset="-122"/>
              <a:ea typeface="仿宋_GB2312" pitchFamily="49" charset="-122"/>
            </a:endParaRPr>
          </a:p>
          <a:p>
            <a:r>
              <a:rPr lang="en-US" altLang="zh-CN" sz="3300" dirty="0" smtClean="0">
                <a:latin typeface="仿宋_GB2312" pitchFamily="49" charset="-122"/>
                <a:ea typeface="仿宋_GB2312" pitchFamily="49" charset="-122"/>
              </a:rPr>
              <a:t>12</a:t>
            </a:r>
            <a:r>
              <a:rPr lang="zh-CN" altLang="en-US" sz="3300" dirty="0" smtClean="0">
                <a:latin typeface="仿宋_GB2312" pitchFamily="49" charset="-122"/>
                <a:ea typeface="仿宋_GB2312" pitchFamily="49" charset="-122"/>
              </a:rPr>
              <a:t>日，经过媒体报道：“产妇裸死在手术台”、“医护人员全体失踪”。</a:t>
            </a:r>
          </a:p>
          <a:p>
            <a:endParaRPr lang="zh-CN" altLang="en-US" dirty="0" smtClean="0">
              <a:latin typeface="仿宋_GB2312" pitchFamily="49" charset="-122"/>
              <a:ea typeface="仿宋_GB2312" pitchFamily="49" charset="-122"/>
            </a:endParaRPr>
          </a:p>
          <a:p>
            <a:endParaRPr lang="zh-CN" altLang="en-US" dirty="0"/>
          </a:p>
        </p:txBody>
      </p:sp>
      <p:pic>
        <p:nvPicPr>
          <p:cNvPr id="1026" name="Picture 2" descr="C:\Users\lenovo\Desktop\健康中国行的传播策略\c75bcb0a19b39f0984c5b3697b949a8c.jpg"/>
          <p:cNvPicPr>
            <a:picLocks noChangeAspect="1" noChangeArrowheads="1"/>
          </p:cNvPicPr>
          <p:nvPr/>
        </p:nvPicPr>
        <p:blipFill>
          <a:blip r:embed="rId2" cstate="print"/>
          <a:srcRect/>
          <a:stretch>
            <a:fillRect/>
          </a:stretch>
        </p:blipFill>
        <p:spPr bwMode="auto">
          <a:xfrm>
            <a:off x="4857752" y="4643446"/>
            <a:ext cx="3182365" cy="2071702"/>
          </a:xfrm>
          <a:prstGeom prst="rect">
            <a:avLst/>
          </a:prstGeom>
          <a:noFill/>
        </p:spPr>
      </p:pic>
      <p:pic>
        <p:nvPicPr>
          <p:cNvPr id="1027" name="Picture 3" descr="C:\Users\lenovo\Desktop\健康中国行的传播策略\1-140Q5101U20-L.jpg"/>
          <p:cNvPicPr>
            <a:picLocks noChangeAspect="1" noChangeArrowheads="1"/>
          </p:cNvPicPr>
          <p:nvPr/>
        </p:nvPicPr>
        <p:blipFill>
          <a:blip r:embed="rId3" cstate="print"/>
          <a:srcRect/>
          <a:stretch>
            <a:fillRect/>
          </a:stretch>
        </p:blipFill>
        <p:spPr bwMode="auto">
          <a:xfrm>
            <a:off x="4857752" y="2285992"/>
            <a:ext cx="3143272" cy="2357454"/>
          </a:xfrm>
          <a:prstGeom prst="rect">
            <a:avLst/>
          </a:prstGeom>
          <a:noFill/>
        </p:spPr>
      </p:pic>
      <p:pic>
        <p:nvPicPr>
          <p:cNvPr id="1028" name="Picture 4" descr="C:\Users\lenovo\Desktop\健康中国行的传播策略\1-140Q61033540-L.jpg"/>
          <p:cNvPicPr>
            <a:picLocks noChangeAspect="1" noChangeArrowheads="1"/>
          </p:cNvPicPr>
          <p:nvPr/>
        </p:nvPicPr>
        <p:blipFill>
          <a:blip r:embed="rId4" cstate="print"/>
          <a:srcRect/>
          <a:stretch>
            <a:fillRect/>
          </a:stretch>
        </p:blipFill>
        <p:spPr bwMode="auto">
          <a:xfrm>
            <a:off x="857224" y="4643446"/>
            <a:ext cx="3071833" cy="2214554"/>
          </a:xfrm>
          <a:prstGeom prst="rect">
            <a:avLst/>
          </a:prstGeom>
          <a:noFill/>
        </p:spPr>
      </p:pic>
      <p:pic>
        <p:nvPicPr>
          <p:cNvPr id="1029" name="Picture 5" descr="C:\Users\lenovo\Desktop\健康中国行的传播策略\b8ac6f4096fc1554ecf410.jpg"/>
          <p:cNvPicPr>
            <a:picLocks noChangeAspect="1" noChangeArrowheads="1"/>
          </p:cNvPicPr>
          <p:nvPr/>
        </p:nvPicPr>
        <p:blipFill>
          <a:blip r:embed="rId5" cstate="print"/>
          <a:srcRect/>
          <a:stretch>
            <a:fillRect/>
          </a:stretch>
        </p:blipFill>
        <p:spPr bwMode="auto">
          <a:xfrm>
            <a:off x="857224" y="2261598"/>
            <a:ext cx="3071833" cy="254737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5536" y="260648"/>
            <a:ext cx="8280920" cy="499858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4" name="矩形 3"/>
          <p:cNvSpPr/>
          <p:nvPr/>
        </p:nvSpPr>
        <p:spPr>
          <a:xfrm>
            <a:off x="1043608" y="5432880"/>
            <a:ext cx="7344816" cy="461665"/>
          </a:xfrm>
          <a:prstGeom prst="rect">
            <a:avLst/>
          </a:prstGeom>
        </p:spPr>
        <p:txBody>
          <a:bodyPr wrap="square">
            <a:spAutoFit/>
          </a:bodyPr>
          <a:lstStyle/>
          <a:p>
            <a:r>
              <a:rPr lang="zh-CN" altLang="en-US" dirty="0"/>
              <a:t>湖南湘潭产妇死亡事件媒体关注度走势（单位：篇）</a:t>
            </a:r>
          </a:p>
        </p:txBody>
      </p:sp>
    </p:spTree>
    <p:extLst>
      <p:ext uri="{BB962C8B-B14F-4D97-AF65-F5344CB8AC3E}">
        <p14:creationId xmlns:p14="http://schemas.microsoft.com/office/powerpoint/2010/main" xmlns="" val="6801744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22888" y="-695433"/>
            <a:ext cx="12435648" cy="76851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3867918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fontScale="85000" lnSpcReduction="10000"/>
          </a:bodyPr>
          <a:lstStyle/>
          <a:p>
            <a:pPr>
              <a:lnSpc>
                <a:spcPct val="150000"/>
              </a:lnSpc>
            </a:pPr>
            <a:r>
              <a:rPr lang="en-US" altLang="zh-CN" dirty="0"/>
              <a:t>2014</a:t>
            </a:r>
            <a:r>
              <a:rPr lang="zh-CN" altLang="en-US" dirty="0"/>
              <a:t>年</a:t>
            </a:r>
            <a:r>
              <a:rPr lang="en-US" altLang="zh-CN" dirty="0"/>
              <a:t>9</a:t>
            </a:r>
            <a:r>
              <a:rPr lang="zh-CN" altLang="en-US" dirty="0"/>
              <a:t>月</a:t>
            </a:r>
            <a:r>
              <a:rPr lang="en-US" altLang="zh-CN" dirty="0"/>
              <a:t>11</a:t>
            </a:r>
            <a:r>
              <a:rPr lang="zh-CN" altLang="en-US" dirty="0"/>
              <a:t>日，经湘潭市医学会医疗事故技术鉴定工作办公室组织专家鉴定组依法依程序鉴定，湘潭县妇幼保健院“</a:t>
            </a:r>
            <a:r>
              <a:rPr lang="en-US" altLang="zh-CN" dirty="0"/>
              <a:t>8·10”</a:t>
            </a:r>
            <a:r>
              <a:rPr lang="zh-CN" altLang="en-US" dirty="0"/>
              <a:t>产妇死亡事件调查结论为产妇的死亡原因符合肺羊水栓塞所致的全身多器官功能衰竭，事件不构成医疗事故。同时调查组也指出，事件中医方与患者家属信息沟通不够充分有效，引起患者家属不满和质疑。</a:t>
            </a:r>
          </a:p>
        </p:txBody>
      </p:sp>
    </p:spTree>
    <p:extLst>
      <p:ext uri="{BB962C8B-B14F-4D97-AF65-F5344CB8AC3E}">
        <p14:creationId xmlns:p14="http://schemas.microsoft.com/office/powerpoint/2010/main" xmlns="" val="36784513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为什么成为舆论热点事件？</a:t>
            </a:r>
            <a:endParaRPr lang="zh-CN" altLang="en-US" dirty="0"/>
          </a:p>
        </p:txBody>
      </p:sp>
      <p:sp>
        <p:nvSpPr>
          <p:cNvPr id="3" name="内容占位符 2"/>
          <p:cNvSpPr>
            <a:spLocks noGrp="1"/>
          </p:cNvSpPr>
          <p:nvPr>
            <p:ph idx="1"/>
          </p:nvPr>
        </p:nvSpPr>
        <p:spPr>
          <a:xfrm>
            <a:off x="457200" y="1600200"/>
            <a:ext cx="8229600" cy="4997152"/>
          </a:xfrm>
        </p:spPr>
        <p:txBody>
          <a:bodyPr>
            <a:normAutofit fontScale="55000" lnSpcReduction="20000"/>
          </a:bodyPr>
          <a:lstStyle/>
          <a:p>
            <a:pPr marL="0" indent="0">
              <a:lnSpc>
                <a:spcPct val="170000"/>
              </a:lnSpc>
              <a:buNone/>
            </a:pPr>
            <a:r>
              <a:rPr lang="zh-CN" altLang="en-US" sz="3600" b="1" dirty="0" smtClean="0"/>
              <a:t>谁需要反思</a:t>
            </a:r>
            <a:r>
              <a:rPr lang="en-US" altLang="zh-CN" sz="3600" b="1" dirty="0"/>
              <a:t>:</a:t>
            </a:r>
            <a:endParaRPr lang="en-US" altLang="zh-CN" sz="3600" b="1" dirty="0" smtClean="0"/>
          </a:p>
          <a:p>
            <a:pPr>
              <a:lnSpc>
                <a:spcPct val="170000"/>
              </a:lnSpc>
            </a:pPr>
            <a:r>
              <a:rPr lang="zh-CN" altLang="zh-CN" sz="3600" b="1" dirty="0" smtClean="0"/>
              <a:t>媒体</a:t>
            </a:r>
            <a:r>
              <a:rPr lang="zh-CN" altLang="zh-CN" sz="3600" b="1" dirty="0"/>
              <a:t>报道存在</a:t>
            </a:r>
            <a:r>
              <a:rPr lang="zh-CN" altLang="zh-CN" sz="3600" b="1" dirty="0" smtClean="0"/>
              <a:t>偏颇</a:t>
            </a:r>
            <a:r>
              <a:rPr lang="zh-CN" altLang="en-US" sz="3600" b="1" dirty="0" smtClean="0"/>
              <a:t>，</a:t>
            </a:r>
            <a:r>
              <a:rPr lang="zh-CN" altLang="zh-CN" sz="3600" b="1" dirty="0" smtClean="0"/>
              <a:t>激化</a:t>
            </a:r>
            <a:r>
              <a:rPr lang="zh-CN" altLang="zh-CN" sz="3600" b="1" dirty="0"/>
              <a:t>事态</a:t>
            </a:r>
            <a:r>
              <a:rPr lang="zh-CN" altLang="zh-CN" sz="3600" b="1" dirty="0" smtClean="0"/>
              <a:t>。</a:t>
            </a:r>
            <a:r>
              <a:rPr lang="zh-CN" altLang="en-US" sz="3600" b="1" dirty="0" smtClean="0">
                <a:solidFill>
                  <a:srgbClr val="FF0000"/>
                </a:solidFill>
              </a:rPr>
              <a:t>（倾向性，主观性，火上浇油）</a:t>
            </a:r>
            <a:endParaRPr lang="en-US" altLang="zh-CN" sz="3600" b="1" dirty="0" smtClean="0">
              <a:solidFill>
                <a:srgbClr val="FF0000"/>
              </a:solidFill>
            </a:endParaRPr>
          </a:p>
          <a:p>
            <a:pPr>
              <a:lnSpc>
                <a:spcPct val="170000"/>
              </a:lnSpc>
            </a:pPr>
            <a:r>
              <a:rPr lang="zh-CN" altLang="zh-CN" sz="3600" b="1" dirty="0"/>
              <a:t>医患之间的不信任成事件主因之</a:t>
            </a:r>
            <a:r>
              <a:rPr lang="zh-CN" altLang="zh-CN" sz="3600" b="1" dirty="0" smtClean="0"/>
              <a:t>一</a:t>
            </a:r>
            <a:r>
              <a:rPr lang="zh-CN" altLang="en-US" sz="3600" b="1" dirty="0" smtClean="0"/>
              <a:t>。</a:t>
            </a:r>
            <a:r>
              <a:rPr lang="zh-CN" altLang="en-US" sz="3600" b="1" dirty="0" smtClean="0">
                <a:solidFill>
                  <a:srgbClr val="FF0000"/>
                </a:solidFill>
              </a:rPr>
              <a:t>（习惯的有罪推定？怕挨打）</a:t>
            </a:r>
            <a:endParaRPr lang="en-US" altLang="zh-CN" sz="3600" b="1" dirty="0" smtClean="0">
              <a:solidFill>
                <a:srgbClr val="FF0000"/>
              </a:solidFill>
            </a:endParaRPr>
          </a:p>
          <a:p>
            <a:pPr>
              <a:lnSpc>
                <a:spcPct val="170000"/>
              </a:lnSpc>
            </a:pPr>
            <a:r>
              <a:rPr lang="zh-CN" altLang="zh-CN" sz="3600" b="1" dirty="0"/>
              <a:t>院方的沉默应对致使舆情升级</a:t>
            </a:r>
            <a:r>
              <a:rPr lang="zh-CN" altLang="zh-CN" sz="3600" b="1" dirty="0" smtClean="0"/>
              <a:t>。</a:t>
            </a:r>
            <a:r>
              <a:rPr lang="zh-CN" altLang="en-US" sz="3600" b="1" dirty="0" smtClean="0">
                <a:solidFill>
                  <a:srgbClr val="FF0000"/>
                </a:solidFill>
              </a:rPr>
              <a:t>（不敢说，不会说）</a:t>
            </a:r>
            <a:endParaRPr lang="en-US" altLang="zh-CN" sz="3600" b="1" dirty="0" smtClean="0">
              <a:solidFill>
                <a:srgbClr val="FF0000"/>
              </a:solidFill>
            </a:endParaRPr>
          </a:p>
          <a:p>
            <a:pPr>
              <a:lnSpc>
                <a:spcPct val="170000"/>
              </a:lnSpc>
            </a:pPr>
            <a:r>
              <a:rPr lang="zh-CN" altLang="zh-CN" sz="3600" b="1" dirty="0" smtClean="0"/>
              <a:t>微</a:t>
            </a:r>
            <a:r>
              <a:rPr lang="zh-CN" altLang="zh-CN" sz="3600" b="1" dirty="0"/>
              <a:t>博、微信舆论场自净</a:t>
            </a:r>
            <a:r>
              <a:rPr lang="zh-CN" altLang="zh-CN" sz="3600" b="1" dirty="0" smtClean="0"/>
              <a:t>功能</a:t>
            </a:r>
            <a:r>
              <a:rPr lang="zh-CN" altLang="en-US" sz="3600" b="1" dirty="0" smtClean="0"/>
              <a:t>。</a:t>
            </a:r>
            <a:r>
              <a:rPr lang="en-US" altLang="zh-CN" sz="3600" b="1" dirty="0" smtClean="0"/>
              <a:t>-------</a:t>
            </a:r>
            <a:r>
              <a:rPr lang="zh-CN" altLang="en-US" sz="3600" b="1" dirty="0" smtClean="0"/>
              <a:t>理性！</a:t>
            </a:r>
            <a:endParaRPr lang="en-US" altLang="zh-CN" sz="3600" b="1" dirty="0" smtClean="0"/>
          </a:p>
          <a:p>
            <a:pPr>
              <a:lnSpc>
                <a:spcPct val="170000"/>
              </a:lnSpc>
            </a:pPr>
            <a:r>
              <a:rPr lang="zh-CN" altLang="en-US" sz="3600" dirty="0" smtClean="0"/>
              <a:t>核心</a:t>
            </a:r>
            <a:r>
              <a:rPr lang="zh-CN" altLang="en-US" sz="3600" dirty="0"/>
              <a:t>网民中有不少医药领域专业人士，如</a:t>
            </a:r>
            <a:r>
              <a:rPr lang="en-US" altLang="zh-CN" sz="3600" dirty="0">
                <a:hlinkClick r:id="rId3"/>
              </a:rPr>
              <a:t>@</a:t>
            </a:r>
            <a:r>
              <a:rPr lang="zh-CN" altLang="en-US" sz="3600" dirty="0">
                <a:hlinkClick r:id="rId3"/>
              </a:rPr>
              <a:t>急诊科女超人于莺</a:t>
            </a:r>
            <a:r>
              <a:rPr lang="zh-CN" altLang="en-US" sz="3600" dirty="0"/>
              <a:t> ，</a:t>
            </a:r>
            <a:r>
              <a:rPr lang="en-US" altLang="zh-CN" sz="3600" dirty="0">
                <a:hlinkClick r:id="rId4"/>
              </a:rPr>
              <a:t>@</a:t>
            </a:r>
            <a:r>
              <a:rPr lang="zh-CN" altLang="en-US" sz="3600" dirty="0">
                <a:hlinkClick r:id="rId4"/>
              </a:rPr>
              <a:t>和睦家药师冀连梅</a:t>
            </a:r>
            <a:r>
              <a:rPr lang="zh-CN" altLang="en-US" sz="3600" dirty="0"/>
              <a:t> ，</a:t>
            </a:r>
            <a:r>
              <a:rPr lang="en-US" altLang="zh-CN" sz="3600" dirty="0">
                <a:hlinkClick r:id="rId5"/>
              </a:rPr>
              <a:t>@</a:t>
            </a:r>
            <a:r>
              <a:rPr lang="zh-CN" altLang="en-US" sz="3600" dirty="0">
                <a:hlinkClick r:id="rId5"/>
              </a:rPr>
              <a:t>华西医生心内科杨庆</a:t>
            </a:r>
            <a:r>
              <a:rPr lang="zh-CN" altLang="en-US" sz="3600" dirty="0"/>
              <a:t> ，</a:t>
            </a:r>
            <a:r>
              <a:rPr lang="en-US" altLang="zh-CN" sz="3600" dirty="0">
                <a:hlinkClick r:id="rId6"/>
              </a:rPr>
              <a:t>@</a:t>
            </a:r>
            <a:r>
              <a:rPr lang="zh-CN" altLang="en-US" sz="3600" dirty="0">
                <a:hlinkClick r:id="rId6"/>
              </a:rPr>
              <a:t>龚晓明医生</a:t>
            </a:r>
            <a:r>
              <a:rPr lang="zh-CN" altLang="en-US" sz="3600" dirty="0"/>
              <a:t> 等，专业人士主要从医学角度解释产妇死亡原因，对媒体误报进行反驳。</a:t>
            </a:r>
          </a:p>
          <a:p>
            <a:r>
              <a:rPr lang="zh-CN" altLang="en-US" dirty="0"/>
              <a:t/>
            </a:r>
            <a:br>
              <a:rPr lang="zh-CN" altLang="en-US" dirty="0"/>
            </a:br>
            <a:endParaRPr lang="zh-CN" altLang="en-US" dirty="0"/>
          </a:p>
        </p:txBody>
      </p:sp>
    </p:spTree>
    <p:extLst>
      <p:ext uri="{BB962C8B-B14F-4D97-AF65-F5344CB8AC3E}">
        <p14:creationId xmlns:p14="http://schemas.microsoft.com/office/powerpoint/2010/main" xmlns="" val="200945595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永远不会缺乏热点事件！</a:t>
            </a:r>
            <a:endParaRPr lang="zh-CN" altLang="en-US" dirty="0"/>
          </a:p>
        </p:txBody>
      </p:sp>
      <p:pic>
        <p:nvPicPr>
          <p:cNvPr id="103426" name="Picture 2" descr="C:\Users\lenovo\Desktop\西安手术室自拍.jpg"/>
          <p:cNvPicPr>
            <a:picLocks noGrp="1" noChangeAspect="1" noChangeArrowheads="1"/>
          </p:cNvPicPr>
          <p:nvPr>
            <p:ph idx="1"/>
          </p:nvPr>
        </p:nvPicPr>
        <p:blipFill>
          <a:blip r:embed="rId2" cstate="print"/>
          <a:srcRect/>
          <a:stretch>
            <a:fillRect/>
          </a:stretch>
        </p:blipFill>
        <p:spPr bwMode="auto">
          <a:xfrm>
            <a:off x="357158" y="2285992"/>
            <a:ext cx="4627720" cy="2714644"/>
          </a:xfrm>
          <a:prstGeom prst="rect">
            <a:avLst/>
          </a:prstGeom>
          <a:noFill/>
        </p:spPr>
      </p:pic>
      <p:sp>
        <p:nvSpPr>
          <p:cNvPr id="5" name="矩形 4"/>
          <p:cNvSpPr/>
          <p:nvPr/>
        </p:nvSpPr>
        <p:spPr>
          <a:xfrm>
            <a:off x="5500694" y="2071678"/>
            <a:ext cx="2857488" cy="3046988"/>
          </a:xfrm>
          <a:prstGeom prst="rect">
            <a:avLst/>
          </a:prstGeom>
        </p:spPr>
        <p:txBody>
          <a:bodyPr wrap="square">
            <a:spAutoFit/>
          </a:bodyPr>
          <a:lstStyle/>
          <a:p>
            <a:r>
              <a:rPr lang="zh-CN" altLang="en-US" dirty="0" smtClean="0"/>
              <a:t>西安某医院医护人员“</a:t>
            </a:r>
            <a:r>
              <a:rPr lang="zh-CN" altLang="en-US" dirty="0" smtClean="0">
                <a:hlinkClick r:id="rId3"/>
              </a:rPr>
              <a:t>手术室</a:t>
            </a:r>
            <a:r>
              <a:rPr lang="zh-CN" altLang="en-US" dirty="0" smtClean="0">
                <a:hlinkClick r:id="rId4"/>
              </a:rPr>
              <a:t>自拍</a:t>
            </a:r>
            <a:r>
              <a:rPr lang="zh-CN" altLang="en-US" dirty="0" smtClean="0"/>
              <a:t>”事件备受网友责骂，涉事医生为此受到重罚，而随着媒体跟进报道事件真相，舆论旋即发生</a:t>
            </a:r>
            <a:r>
              <a:rPr lang="en-US" altLang="zh-CN" dirty="0" smtClean="0"/>
              <a:t>180</a:t>
            </a:r>
            <a:r>
              <a:rPr lang="zh-CN" altLang="en-US" dirty="0" smtClean="0"/>
              <a:t>度逆转。</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患者糟糕的体验</a:t>
            </a:r>
            <a:endParaRPr lang="zh-CN" altLang="en-US" dirty="0"/>
          </a:p>
        </p:txBody>
      </p:sp>
      <p:sp>
        <p:nvSpPr>
          <p:cNvPr id="3" name="内容占位符 2"/>
          <p:cNvSpPr>
            <a:spLocks noGrp="1"/>
          </p:cNvSpPr>
          <p:nvPr>
            <p:ph idx="1"/>
          </p:nvPr>
        </p:nvSpPr>
        <p:spPr>
          <a:xfrm>
            <a:off x="340931" y="1340769"/>
            <a:ext cx="8229600" cy="2304255"/>
          </a:xfrm>
        </p:spPr>
        <p:txBody>
          <a:bodyPr>
            <a:normAutofit fontScale="92500" lnSpcReduction="10000"/>
          </a:bodyPr>
          <a:lstStyle/>
          <a:p>
            <a:r>
              <a:rPr lang="zh-CN" altLang="en-US" sz="2800" dirty="0" smtClean="0"/>
              <a:t>天然的弱势（知识缺乏、信息鸿沟、病痛的折磨）</a:t>
            </a:r>
            <a:endParaRPr lang="en-US" altLang="zh-CN" sz="2800" dirty="0" smtClean="0"/>
          </a:p>
          <a:p>
            <a:r>
              <a:rPr lang="zh-CN" altLang="en-US" sz="2800" dirty="0" smtClean="0"/>
              <a:t>看病难（去哪看？挂号难）</a:t>
            </a:r>
            <a:endParaRPr lang="en-US" altLang="zh-CN" sz="2800" dirty="0" smtClean="0"/>
          </a:p>
          <a:p>
            <a:r>
              <a:rPr lang="zh-CN" altLang="en-US" sz="2800" dirty="0" smtClean="0"/>
              <a:t>看病贵（因病返贫）</a:t>
            </a:r>
            <a:endParaRPr lang="en-US" altLang="zh-CN" sz="2800" dirty="0" smtClean="0"/>
          </a:p>
          <a:p>
            <a:r>
              <a:rPr lang="zh-CN" altLang="en-US" sz="2800" dirty="0" smtClean="0"/>
              <a:t>糟糕的就医环境（拥挤、时间）</a:t>
            </a:r>
            <a:endParaRPr lang="en-US" altLang="zh-CN" sz="2800" dirty="0" smtClean="0"/>
          </a:p>
          <a:p>
            <a:r>
              <a:rPr lang="zh-CN" altLang="en-US" sz="2800" dirty="0" smtClean="0"/>
              <a:t>不被尊重（隐私，知情权）</a:t>
            </a:r>
            <a:endParaRPr lang="en-US" altLang="zh-CN" sz="2800" dirty="0" smtClean="0"/>
          </a:p>
          <a:p>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61416" y="3717032"/>
            <a:ext cx="5257800" cy="287655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2"/>
          <p:cNvSpPr>
            <a:spLocks noGrp="1" noChangeArrowheads="1"/>
          </p:cNvSpPr>
          <p:nvPr>
            <p:ph type="title"/>
          </p:nvPr>
        </p:nvSpPr>
        <p:spPr/>
        <p:txBody>
          <a:bodyPr/>
          <a:lstStyle/>
          <a:p>
            <a:r>
              <a:rPr lang="zh-CN" altLang="en-US" dirty="0" smtClean="0"/>
              <a:t>医生的困境：技术至上的牺牲品</a:t>
            </a:r>
          </a:p>
        </p:txBody>
      </p:sp>
      <p:sp>
        <p:nvSpPr>
          <p:cNvPr id="66565" name="Rectangle 3"/>
          <p:cNvSpPr>
            <a:spLocks noGrp="1" noChangeArrowheads="1"/>
          </p:cNvSpPr>
          <p:nvPr>
            <p:ph type="body" idx="1"/>
          </p:nvPr>
        </p:nvSpPr>
        <p:spPr>
          <a:xfrm>
            <a:off x="323850" y="1340768"/>
            <a:ext cx="7776542" cy="4898107"/>
          </a:xfrm>
        </p:spPr>
        <p:txBody>
          <a:bodyPr>
            <a:normAutofit/>
          </a:bodyPr>
          <a:lstStyle/>
          <a:p>
            <a:r>
              <a:rPr lang="zh-CN" altLang="en-US" sz="2600" dirty="0">
                <a:solidFill>
                  <a:srgbClr val="000000"/>
                </a:solidFill>
              </a:rPr>
              <a:t>妖魔</a:t>
            </a:r>
            <a:r>
              <a:rPr lang="zh-CN" altLang="en-US" sz="2600" dirty="0" smtClean="0">
                <a:solidFill>
                  <a:srgbClr val="000000"/>
                </a:solidFill>
              </a:rPr>
              <a:t>化，污名化</a:t>
            </a:r>
            <a:r>
              <a:rPr lang="zh-CN" altLang="en-US" sz="2600" dirty="0">
                <a:solidFill>
                  <a:srgbClr val="FF0000"/>
                </a:solidFill>
              </a:rPr>
              <a:t>（</a:t>
            </a:r>
            <a:r>
              <a:rPr lang="zh-CN" altLang="en-US" sz="2600" dirty="0" smtClean="0">
                <a:solidFill>
                  <a:srgbClr val="FF0000"/>
                </a:solidFill>
              </a:rPr>
              <a:t>做得越多，抱怨越多）</a:t>
            </a:r>
          </a:p>
          <a:p>
            <a:r>
              <a:rPr lang="zh-CN" altLang="en-US" sz="2600" dirty="0" smtClean="0">
                <a:solidFill>
                  <a:srgbClr val="000000"/>
                </a:solidFill>
              </a:rPr>
              <a:t>承诺越多，背叛越多</a:t>
            </a:r>
            <a:r>
              <a:rPr lang="zh-CN" altLang="en-US" sz="2600" dirty="0">
                <a:solidFill>
                  <a:srgbClr val="FF0000"/>
                </a:solidFill>
              </a:rPr>
              <a:t>（医患关系恶质化）</a:t>
            </a:r>
          </a:p>
          <a:p>
            <a:r>
              <a:rPr lang="zh-CN" altLang="en-US" sz="2600" dirty="0" smtClean="0">
                <a:solidFill>
                  <a:srgbClr val="000000"/>
                </a:solidFill>
              </a:rPr>
              <a:t>技术进步，职业倦怠增加，幸福感缺失。 </a:t>
            </a:r>
            <a:r>
              <a:rPr lang="zh-CN" altLang="en-US" sz="2600" dirty="0" smtClean="0">
                <a:solidFill>
                  <a:srgbClr val="FF0000"/>
                </a:solidFill>
              </a:rPr>
              <a:t>（为谁辛苦为谁忙？）</a:t>
            </a:r>
            <a:endParaRPr lang="en-US" altLang="zh-CN" sz="2600" dirty="0" smtClean="0">
              <a:solidFill>
                <a:srgbClr val="FF0000"/>
              </a:solidFill>
            </a:endParaRPr>
          </a:p>
          <a:p>
            <a:r>
              <a:rPr lang="zh-CN" altLang="en-US" sz="2600" dirty="0" smtClean="0">
                <a:solidFill>
                  <a:srgbClr val="000000"/>
                </a:solidFill>
              </a:rPr>
              <a:t>人文关怀精神缺失</a:t>
            </a:r>
            <a:r>
              <a:rPr lang="zh-CN" altLang="en-US" sz="2600" dirty="0" smtClean="0">
                <a:solidFill>
                  <a:srgbClr val="FF0000"/>
                </a:solidFill>
              </a:rPr>
              <a:t>（冷冰冰，医疗体制官僚化？）</a:t>
            </a:r>
          </a:p>
        </p:txBody>
      </p:sp>
      <p:pic>
        <p:nvPicPr>
          <p:cNvPr id="3074" name="Picture 2" descr="D:\科学就医与健康传播\医生压力.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195736" y="3563414"/>
            <a:ext cx="3926210" cy="303626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9"/>
          <p:cNvSpPr>
            <a:spLocks noChangeArrowheads="1"/>
          </p:cNvSpPr>
          <p:nvPr/>
        </p:nvSpPr>
        <p:spPr bwMode="gray">
          <a:xfrm>
            <a:off x="7164388" y="1484313"/>
            <a:ext cx="647700" cy="646112"/>
          </a:xfrm>
          <a:prstGeom prst="rect">
            <a:avLst/>
          </a:prstGeom>
          <a:noFill/>
          <a:ln w="9525">
            <a:noFill/>
            <a:miter lim="800000"/>
            <a:headEnd/>
            <a:tailEnd/>
          </a:ln>
        </p:spPr>
        <p:txBody>
          <a:bodyPr wrap="none">
            <a:spAutoFit/>
          </a:bodyPr>
          <a:lstStyle/>
          <a:p>
            <a:pPr algn="ctr">
              <a:buClr>
                <a:srgbClr val="FF0066"/>
              </a:buClr>
              <a:buSzPct val="75000"/>
            </a:pPr>
            <a:r>
              <a:rPr lang="zh-CN" altLang="en-US" sz="3600" b="1">
                <a:solidFill>
                  <a:srgbClr val="FEFFFF"/>
                </a:solidFill>
                <a:cs typeface="Arial" pitchFamily="34" charset="0"/>
              </a:rPr>
              <a:t>景</a:t>
            </a:r>
            <a:endParaRPr lang="en-US" altLang="zh-CN" sz="3600" b="1">
              <a:solidFill>
                <a:srgbClr val="FEFFFF"/>
              </a:solidFill>
              <a:cs typeface="Arial" pitchFamily="34" charset="0"/>
            </a:endParaRPr>
          </a:p>
        </p:txBody>
      </p:sp>
      <p:sp>
        <p:nvSpPr>
          <p:cNvPr id="71683" name="Rectangle 35"/>
          <p:cNvSpPr>
            <a:spLocks noChangeArrowheads="1"/>
          </p:cNvSpPr>
          <p:nvPr/>
        </p:nvSpPr>
        <p:spPr bwMode="gray">
          <a:xfrm>
            <a:off x="5219700" y="2205038"/>
            <a:ext cx="647700" cy="646112"/>
          </a:xfrm>
          <a:prstGeom prst="rect">
            <a:avLst/>
          </a:prstGeom>
          <a:noFill/>
          <a:ln w="9525">
            <a:noFill/>
            <a:miter lim="800000"/>
            <a:headEnd/>
            <a:tailEnd/>
          </a:ln>
        </p:spPr>
        <p:txBody>
          <a:bodyPr wrap="none">
            <a:spAutoFit/>
          </a:bodyPr>
          <a:lstStyle/>
          <a:p>
            <a:pPr algn="ctr">
              <a:buClr>
                <a:srgbClr val="FF0066"/>
              </a:buClr>
              <a:buSzPct val="75000"/>
            </a:pPr>
            <a:r>
              <a:rPr lang="zh-CN" altLang="en-US" sz="3600" b="1">
                <a:solidFill>
                  <a:srgbClr val="FEFFFF"/>
                </a:solidFill>
                <a:cs typeface="Arial" pitchFamily="34" charset="0"/>
              </a:rPr>
              <a:t>背</a:t>
            </a:r>
            <a:endParaRPr lang="en-US" altLang="zh-CN" sz="3600" b="1">
              <a:solidFill>
                <a:srgbClr val="FEFFFF"/>
              </a:solidFill>
              <a:cs typeface="Arial" pitchFamily="34" charset="0"/>
            </a:endParaRPr>
          </a:p>
        </p:txBody>
      </p:sp>
      <p:sp>
        <p:nvSpPr>
          <p:cNvPr id="71684" name="Rectangle 41"/>
          <p:cNvSpPr>
            <a:spLocks noChangeArrowheads="1"/>
          </p:cNvSpPr>
          <p:nvPr/>
        </p:nvSpPr>
        <p:spPr bwMode="gray">
          <a:xfrm>
            <a:off x="3348038" y="2997200"/>
            <a:ext cx="647700" cy="646113"/>
          </a:xfrm>
          <a:prstGeom prst="rect">
            <a:avLst/>
          </a:prstGeom>
          <a:noFill/>
          <a:ln w="9525">
            <a:noFill/>
            <a:miter lim="800000"/>
            <a:headEnd/>
            <a:tailEnd/>
          </a:ln>
        </p:spPr>
        <p:txBody>
          <a:bodyPr wrap="none">
            <a:spAutoFit/>
          </a:bodyPr>
          <a:lstStyle/>
          <a:p>
            <a:pPr algn="ctr">
              <a:buClr>
                <a:srgbClr val="FF0066"/>
              </a:buClr>
              <a:buSzPct val="75000"/>
            </a:pPr>
            <a:r>
              <a:rPr lang="zh-CN" altLang="en-US" sz="3600" b="1">
                <a:solidFill>
                  <a:srgbClr val="FEFFFF"/>
                </a:solidFill>
                <a:cs typeface="Arial" pitchFamily="34" charset="0"/>
              </a:rPr>
              <a:t>动</a:t>
            </a:r>
            <a:endParaRPr lang="en-US" altLang="zh-CN" sz="3600" b="1">
              <a:solidFill>
                <a:srgbClr val="FEFFFF"/>
              </a:solidFill>
              <a:cs typeface="Arial" pitchFamily="34" charset="0"/>
            </a:endParaRPr>
          </a:p>
        </p:txBody>
      </p:sp>
      <p:sp>
        <p:nvSpPr>
          <p:cNvPr id="71685" name="Rectangle 47"/>
          <p:cNvSpPr>
            <a:spLocks noChangeArrowheads="1"/>
          </p:cNvSpPr>
          <p:nvPr/>
        </p:nvSpPr>
        <p:spPr bwMode="gray">
          <a:xfrm>
            <a:off x="1331913" y="3573463"/>
            <a:ext cx="647700" cy="646112"/>
          </a:xfrm>
          <a:prstGeom prst="rect">
            <a:avLst/>
          </a:prstGeom>
          <a:noFill/>
          <a:ln w="9525">
            <a:noFill/>
            <a:miter lim="800000"/>
            <a:headEnd/>
            <a:tailEnd/>
          </a:ln>
        </p:spPr>
        <p:txBody>
          <a:bodyPr wrap="none">
            <a:spAutoFit/>
          </a:bodyPr>
          <a:lstStyle/>
          <a:p>
            <a:pPr algn="ctr">
              <a:buClr>
                <a:srgbClr val="FF0066"/>
              </a:buClr>
              <a:buSzPct val="75000"/>
              <a:buFont typeface="Arial" pitchFamily="34" charset="0"/>
              <a:buNone/>
            </a:pPr>
            <a:r>
              <a:rPr lang="zh-CN" altLang="en-US" sz="3600" b="1">
                <a:solidFill>
                  <a:srgbClr val="FEFFFF"/>
                </a:solidFill>
                <a:cs typeface="Arial" pitchFamily="34" charset="0"/>
              </a:rPr>
              <a:t>活</a:t>
            </a:r>
            <a:endParaRPr lang="en-US" altLang="zh-CN" sz="3600" b="1">
              <a:solidFill>
                <a:srgbClr val="FEFFFF"/>
              </a:solidFill>
              <a:cs typeface="Arial" pitchFamily="34" charset="0"/>
            </a:endParaRPr>
          </a:p>
        </p:txBody>
      </p:sp>
      <p:sp>
        <p:nvSpPr>
          <p:cNvPr id="53" name="矩形 52"/>
          <p:cNvSpPr/>
          <p:nvPr/>
        </p:nvSpPr>
        <p:spPr>
          <a:xfrm>
            <a:off x="684213" y="1412875"/>
            <a:ext cx="7596187" cy="4554538"/>
          </a:xfrm>
          <a:prstGeom prst="rect">
            <a:avLst/>
          </a:prstGeom>
        </p:spPr>
        <p:txBody>
          <a:bodyPr>
            <a:spAutoFit/>
          </a:bodyPr>
          <a:lstStyle/>
          <a:p>
            <a:pPr>
              <a:lnSpc>
                <a:spcPct val="150000"/>
              </a:lnSpc>
              <a:defRPr/>
            </a:pPr>
            <a:r>
              <a:rPr lang="zh-CN" altLang="en-US" sz="4400" b="1" dirty="0">
                <a:latin typeface="宋体" panose="02010600030101010101" pitchFamily="2" charset="-122"/>
                <a:cs typeface="+mj-cs"/>
              </a:rPr>
              <a:t>背景：</a:t>
            </a:r>
            <a:endParaRPr lang="en-US" altLang="zh-CN" sz="4400" b="1" dirty="0">
              <a:latin typeface="宋体" panose="02010600030101010101" pitchFamily="2" charset="-122"/>
              <a:cs typeface="+mj-cs"/>
            </a:endParaRPr>
          </a:p>
          <a:p>
            <a:pPr>
              <a:lnSpc>
                <a:spcPct val="150000"/>
              </a:lnSpc>
              <a:buFont typeface="Wingdings" pitchFamily="2" charset="2"/>
              <a:buChar char="u"/>
              <a:defRPr/>
            </a:pPr>
            <a:r>
              <a:rPr lang="zh-CN" altLang="en-US" sz="3200" dirty="0">
                <a:latin typeface="楷体_GB2312" pitchFamily="49" charset="-122"/>
                <a:ea typeface="楷体_GB2312" pitchFamily="49" charset="-122"/>
              </a:rPr>
              <a:t>党的群众路线教育实践活动</a:t>
            </a:r>
            <a:endParaRPr lang="en-US" altLang="zh-CN" sz="3200" dirty="0">
              <a:latin typeface="楷体_GB2312" pitchFamily="49" charset="-122"/>
              <a:ea typeface="楷体_GB2312" pitchFamily="49" charset="-122"/>
            </a:endParaRPr>
          </a:p>
          <a:p>
            <a:pPr>
              <a:lnSpc>
                <a:spcPct val="150000"/>
              </a:lnSpc>
              <a:defRPr/>
            </a:pPr>
            <a:r>
              <a:rPr lang="zh-CN" altLang="en-US" sz="3200" dirty="0">
                <a:solidFill>
                  <a:srgbClr val="FF0000"/>
                </a:solidFill>
                <a:latin typeface="楷体_GB2312" pitchFamily="49" charset="-122"/>
                <a:ea typeface="楷体_GB2312" pitchFamily="49" charset="-122"/>
              </a:rPr>
              <a:t>  支撑：</a:t>
            </a:r>
            <a:r>
              <a:rPr lang="zh-CN" altLang="en-US" sz="3200" dirty="0">
                <a:latin typeface="楷体_GB2312" pitchFamily="49" charset="-122"/>
                <a:ea typeface="楷体_GB2312" pitchFamily="49" charset="-122"/>
              </a:rPr>
              <a:t>服务百姓健康行动</a:t>
            </a:r>
            <a:endParaRPr lang="en-US" altLang="zh-CN" sz="3200" dirty="0">
              <a:latin typeface="楷体_GB2312" pitchFamily="49" charset="-122"/>
              <a:ea typeface="楷体_GB2312" pitchFamily="49" charset="-122"/>
            </a:endParaRPr>
          </a:p>
          <a:p>
            <a:pPr marL="457200" indent="-457200">
              <a:lnSpc>
                <a:spcPct val="150000"/>
              </a:lnSpc>
              <a:buFont typeface="Wingdings" pitchFamily="2" charset="2"/>
              <a:buChar char="u"/>
              <a:defRPr/>
            </a:pPr>
            <a:r>
              <a:rPr lang="zh-CN" altLang="en-US" sz="3200" dirty="0">
                <a:latin typeface="楷体_GB2312" pitchFamily="49" charset="-122"/>
                <a:ea typeface="楷体_GB2312" pitchFamily="49" charset="-122"/>
              </a:rPr>
              <a:t>政府机构改革，强化宣传先行先导作用</a:t>
            </a:r>
            <a:endParaRPr lang="en-US" altLang="zh-CN" sz="3200" dirty="0">
              <a:latin typeface="楷体_GB2312" pitchFamily="49" charset="-122"/>
              <a:ea typeface="楷体_GB2312" pitchFamily="49" charset="-122"/>
            </a:endParaRPr>
          </a:p>
          <a:p>
            <a:pPr>
              <a:lnSpc>
                <a:spcPct val="150000"/>
              </a:lnSpc>
              <a:defRPr/>
            </a:pPr>
            <a:r>
              <a:rPr lang="zh-CN" altLang="en-US" sz="3200" dirty="0">
                <a:solidFill>
                  <a:srgbClr val="FF0000"/>
                </a:solidFill>
                <a:latin typeface="楷体_GB2312" pitchFamily="49" charset="-122"/>
                <a:ea typeface="楷体_GB2312" pitchFamily="49" charset="-122"/>
              </a:rPr>
              <a:t>  抓手：</a:t>
            </a:r>
            <a:r>
              <a:rPr lang="zh-CN" altLang="en-US" sz="3200" dirty="0">
                <a:latin typeface="楷体_GB2312" pitchFamily="49" charset="-122"/>
                <a:ea typeface="楷体_GB2312" pitchFamily="49" charset="-122"/>
              </a:rPr>
              <a:t>深化医改中健康促进工作</a:t>
            </a:r>
            <a:endParaRPr lang="en-US" altLang="zh-CN" sz="3200" dirty="0">
              <a:solidFill>
                <a:srgbClr val="010000"/>
              </a:solidFill>
              <a:latin typeface="楷体_GB2312" pitchFamily="49" charset="-122"/>
              <a:ea typeface="楷体_GB2312" pitchFamily="49" charset="-122"/>
              <a:cs typeface="Arial" pitchFamily="34" charset="0"/>
            </a:endParaRPr>
          </a:p>
          <a:p>
            <a:pPr>
              <a:defRPr/>
            </a:pPr>
            <a:endParaRPr lang="en-US" altLang="zh-CN" sz="3200" dirty="0">
              <a:solidFill>
                <a:srgbClr val="010000"/>
              </a:solidFill>
              <a:latin typeface="楷体_GB2312" pitchFamily="49" charset="-122"/>
              <a:ea typeface="楷体_GB2312" pitchFamily="49" charset="-122"/>
              <a:cs typeface="Arial" pitchFamily="34" charset="0"/>
            </a:endParaRPr>
          </a:p>
        </p:txBody>
      </p:sp>
      <p:sp>
        <p:nvSpPr>
          <p:cNvPr id="8" name="标题 5"/>
          <p:cNvSpPr txBox="1">
            <a:spLocks/>
          </p:cNvSpPr>
          <p:nvPr/>
        </p:nvSpPr>
        <p:spPr bwMode="auto">
          <a:xfrm>
            <a:off x="142844" y="285728"/>
            <a:ext cx="7632848" cy="79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003366"/>
                </a:solidFill>
                <a:latin typeface="+mj-lt"/>
                <a:ea typeface="+mj-ea"/>
                <a:cs typeface="+mj-cs"/>
              </a:defRPr>
            </a:lvl1pPr>
            <a:lvl2pPr algn="l" rtl="0" eaLnBrk="0" fontAlgn="base" hangingPunct="0">
              <a:spcBef>
                <a:spcPct val="0"/>
              </a:spcBef>
              <a:spcAft>
                <a:spcPct val="0"/>
              </a:spcAft>
              <a:defRPr sz="2400">
                <a:solidFill>
                  <a:srgbClr val="003366"/>
                </a:solidFill>
                <a:latin typeface="Arial" pitchFamily="34" charset="0"/>
              </a:defRPr>
            </a:lvl2pPr>
            <a:lvl3pPr algn="l" rtl="0" eaLnBrk="0" fontAlgn="base" hangingPunct="0">
              <a:spcBef>
                <a:spcPct val="0"/>
              </a:spcBef>
              <a:spcAft>
                <a:spcPct val="0"/>
              </a:spcAft>
              <a:defRPr sz="2400">
                <a:solidFill>
                  <a:srgbClr val="003366"/>
                </a:solidFill>
                <a:latin typeface="Arial" pitchFamily="34" charset="0"/>
              </a:defRPr>
            </a:lvl3pPr>
            <a:lvl4pPr algn="l" rtl="0" eaLnBrk="0" fontAlgn="base" hangingPunct="0">
              <a:spcBef>
                <a:spcPct val="0"/>
              </a:spcBef>
              <a:spcAft>
                <a:spcPct val="0"/>
              </a:spcAft>
              <a:defRPr sz="2400">
                <a:solidFill>
                  <a:srgbClr val="003366"/>
                </a:solidFill>
                <a:latin typeface="Arial" pitchFamily="34" charset="0"/>
              </a:defRPr>
            </a:lvl4pPr>
            <a:lvl5pPr algn="l" rtl="0" eaLnBrk="0" fontAlgn="base" hangingPunct="0">
              <a:spcBef>
                <a:spcPct val="0"/>
              </a:spcBef>
              <a:spcAft>
                <a:spcPct val="0"/>
              </a:spcAft>
              <a:defRPr sz="2400">
                <a:solidFill>
                  <a:srgbClr val="003366"/>
                </a:solidFill>
                <a:latin typeface="Arial" pitchFamily="34" charset="0"/>
              </a:defRPr>
            </a:lvl5pPr>
            <a:lvl6pPr marL="457200" algn="l" rtl="0" fontAlgn="base">
              <a:spcBef>
                <a:spcPct val="0"/>
              </a:spcBef>
              <a:spcAft>
                <a:spcPct val="0"/>
              </a:spcAft>
              <a:defRPr sz="2400">
                <a:solidFill>
                  <a:srgbClr val="003366"/>
                </a:solidFill>
                <a:latin typeface="Arial" pitchFamily="34" charset="0"/>
              </a:defRPr>
            </a:lvl6pPr>
            <a:lvl7pPr marL="914400" algn="l" rtl="0" fontAlgn="base">
              <a:spcBef>
                <a:spcPct val="0"/>
              </a:spcBef>
              <a:spcAft>
                <a:spcPct val="0"/>
              </a:spcAft>
              <a:defRPr sz="2400">
                <a:solidFill>
                  <a:srgbClr val="003366"/>
                </a:solidFill>
                <a:latin typeface="Arial" pitchFamily="34" charset="0"/>
              </a:defRPr>
            </a:lvl7pPr>
            <a:lvl8pPr marL="1371600" algn="l" rtl="0" fontAlgn="base">
              <a:spcBef>
                <a:spcPct val="0"/>
              </a:spcBef>
              <a:spcAft>
                <a:spcPct val="0"/>
              </a:spcAft>
              <a:defRPr sz="2400">
                <a:solidFill>
                  <a:srgbClr val="003366"/>
                </a:solidFill>
                <a:latin typeface="Arial" pitchFamily="34" charset="0"/>
              </a:defRPr>
            </a:lvl8pPr>
            <a:lvl9pPr marL="1828800" algn="l" rtl="0" fontAlgn="base">
              <a:spcBef>
                <a:spcPct val="0"/>
              </a:spcBef>
              <a:spcAft>
                <a:spcPct val="0"/>
              </a:spcAft>
              <a:defRPr sz="2400">
                <a:solidFill>
                  <a:srgbClr val="003366"/>
                </a:solidFill>
                <a:latin typeface="Arial" pitchFamily="34" charset="0"/>
              </a:defRPr>
            </a:lvl9pPr>
          </a:lstStyle>
          <a:p>
            <a:pPr algn="ctr">
              <a:lnSpc>
                <a:spcPct val="150000"/>
              </a:lnSpc>
              <a:buNone/>
            </a:pPr>
            <a:r>
              <a:rPr lang="zh-CN" altLang="en-US" sz="4400" b="1" dirty="0" smtClean="0">
                <a:solidFill>
                  <a:schemeClr val="tx1"/>
                </a:solidFill>
                <a:latin typeface="楷体_GB2312" pitchFamily="49" charset="-122"/>
                <a:ea typeface="楷体_GB2312" pitchFamily="49" charset="-122"/>
              </a:rPr>
              <a:t>一</a:t>
            </a:r>
            <a:r>
              <a:rPr lang="zh-CN" altLang="en-US" sz="4400" dirty="0" smtClean="0">
                <a:solidFill>
                  <a:schemeClr val="tx1"/>
                </a:solidFill>
              </a:rPr>
              <a:t>、</a:t>
            </a:r>
            <a:r>
              <a:rPr lang="zh-CN" altLang="en-US" sz="4400" b="1" dirty="0">
                <a:solidFill>
                  <a:schemeClr val="tx1"/>
                </a:solidFill>
                <a:latin typeface="楷体_GB2312" pitchFamily="49" charset="-122"/>
                <a:ea typeface="楷体_GB2312" pitchFamily="49" charset="-122"/>
              </a:rPr>
              <a:t>健康中国行</a:t>
            </a:r>
            <a:r>
              <a:rPr lang="zh-CN" altLang="en-US" sz="4400" b="1" dirty="0" smtClean="0">
                <a:solidFill>
                  <a:schemeClr val="tx1"/>
                </a:solidFill>
                <a:latin typeface="楷体_GB2312" pitchFamily="49" charset="-122"/>
                <a:ea typeface="楷体_GB2312" pitchFamily="49" charset="-122"/>
              </a:rPr>
              <a:t>背景</a:t>
            </a:r>
            <a:endParaRPr lang="en-US" altLang="zh-CN" sz="4400" b="1" dirty="0">
              <a:solidFill>
                <a:schemeClr val="tx1"/>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ctrTitle"/>
          </p:nvPr>
        </p:nvSpPr>
        <p:spPr>
          <a:xfrm>
            <a:off x="1042988" y="477838"/>
            <a:ext cx="7058025" cy="1439862"/>
          </a:xfrm>
        </p:spPr>
        <p:txBody>
          <a:bodyPr/>
          <a:lstStyle/>
          <a:p>
            <a:pPr>
              <a:lnSpc>
                <a:spcPct val="120000"/>
              </a:lnSpc>
            </a:pPr>
            <a:r>
              <a:rPr lang="zh-CN" altLang="en-US" b="1" dirty="0" smtClean="0">
                <a:solidFill>
                  <a:srgbClr val="000000"/>
                </a:solidFill>
              </a:rPr>
              <a:t>医患关系的对立</a:t>
            </a:r>
            <a:endParaRPr lang="zh-CN" altLang="en-US" sz="2800" dirty="0" smtClean="0">
              <a:solidFill>
                <a:srgbClr val="000000"/>
              </a:solidFill>
              <a:ea typeface="楷体_GB2312" pitchFamily="49" charset="-122"/>
            </a:endParaRPr>
          </a:p>
        </p:txBody>
      </p:sp>
      <p:pic>
        <p:nvPicPr>
          <p:cNvPr id="15364" name="图片 4" descr="Img370375175.jpg"/>
          <p:cNvPicPr>
            <a:picLocks noChangeAspect="1"/>
          </p:cNvPicPr>
          <p:nvPr/>
        </p:nvPicPr>
        <p:blipFill>
          <a:blip r:embed="rId3" cstate="print"/>
          <a:srcRect/>
          <a:stretch>
            <a:fillRect/>
          </a:stretch>
        </p:blipFill>
        <p:spPr bwMode="auto">
          <a:xfrm>
            <a:off x="323528" y="2409264"/>
            <a:ext cx="4215594" cy="2854872"/>
          </a:xfrm>
          <a:prstGeom prst="rect">
            <a:avLst/>
          </a:prstGeom>
          <a:noFill/>
          <a:ln w="9525">
            <a:noFill/>
            <a:miter lim="800000"/>
            <a:headEnd/>
            <a:tailEnd/>
          </a:ln>
        </p:spPr>
      </p:pic>
      <p:pic>
        <p:nvPicPr>
          <p:cNvPr id="2050" name="Picture 2" descr="D:\科学就医与健康传播\医患关系.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860033" y="2409264"/>
            <a:ext cx="3783658" cy="290443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ctrTitle"/>
          </p:nvPr>
        </p:nvSpPr>
        <p:spPr>
          <a:xfrm>
            <a:off x="1043608" y="41421"/>
            <a:ext cx="7058025" cy="1439862"/>
          </a:xfrm>
        </p:spPr>
        <p:txBody>
          <a:bodyPr/>
          <a:lstStyle/>
          <a:p>
            <a:pPr>
              <a:lnSpc>
                <a:spcPct val="120000"/>
              </a:lnSpc>
            </a:pPr>
            <a:r>
              <a:rPr lang="zh-CN" altLang="en-US" b="1" dirty="0" smtClean="0"/>
              <a:t>关于诊疗结果的认知分歧</a:t>
            </a:r>
            <a:endParaRPr lang="zh-CN" altLang="en-US" sz="2800" b="1" dirty="0" smtClean="0">
              <a:ea typeface="楷体_GB2312" pitchFamily="49" charset="-122"/>
            </a:endParaRPr>
          </a:p>
        </p:txBody>
      </p:sp>
      <p:sp>
        <p:nvSpPr>
          <p:cNvPr id="4" name="矩形 3"/>
          <p:cNvSpPr/>
          <p:nvPr/>
        </p:nvSpPr>
        <p:spPr>
          <a:xfrm>
            <a:off x="293231" y="1447626"/>
            <a:ext cx="4170282" cy="5373779"/>
          </a:xfrm>
          <a:prstGeom prst="rect">
            <a:avLst/>
          </a:prstGeom>
        </p:spPr>
        <p:txBody>
          <a:bodyPr wrap="square">
            <a:spAutoFit/>
          </a:bodyPr>
          <a:lstStyle/>
          <a:p>
            <a:pPr eaLnBrk="1" hangingPunct="1">
              <a:lnSpc>
                <a:spcPct val="110000"/>
              </a:lnSpc>
            </a:pPr>
            <a:r>
              <a:rPr lang="zh-CN" altLang="en-US" b="1" dirty="0" smtClean="0"/>
              <a:t>患者：</a:t>
            </a:r>
            <a:r>
              <a:rPr lang="zh-CN" altLang="en-US" dirty="0" smtClean="0"/>
              <a:t>病人送到了医院，有良好的医疗条件，疾病就会治愈，至少得到控制，不应该发生死亡的结局。如果发生死亡，一定有医院、医生、医疗的疏忽与过错。</a:t>
            </a:r>
            <a:endParaRPr lang="en-US" altLang="zh-CN" dirty="0" smtClean="0"/>
          </a:p>
          <a:p>
            <a:pPr eaLnBrk="1" hangingPunct="1">
              <a:lnSpc>
                <a:spcPct val="110000"/>
              </a:lnSpc>
            </a:pPr>
            <a:r>
              <a:rPr lang="zh-CN" altLang="en-US" dirty="0"/>
              <a:t>最常</a:t>
            </a:r>
            <a:r>
              <a:rPr lang="zh-CN" altLang="en-US" dirty="0" smtClean="0"/>
              <a:t>说的</a:t>
            </a:r>
            <a:r>
              <a:rPr lang="zh-CN" altLang="en-US" b="1" dirty="0" smtClean="0">
                <a:solidFill>
                  <a:srgbClr val="FF0000"/>
                </a:solidFill>
              </a:rPr>
              <a:t>“本来好好的，来了医院人怎么就没了呢？”</a:t>
            </a:r>
          </a:p>
          <a:p>
            <a:pPr eaLnBrk="1" hangingPunct="1">
              <a:lnSpc>
                <a:spcPct val="110000"/>
              </a:lnSpc>
            </a:pPr>
            <a:r>
              <a:rPr lang="zh-CN" altLang="en-US" b="1" dirty="0" smtClean="0"/>
              <a:t>医生：</a:t>
            </a:r>
            <a:r>
              <a:rPr lang="zh-CN" altLang="en-US" dirty="0" smtClean="0"/>
              <a:t>医学有极限，医生的能力也有盲区，现代医学远没有达到“包治百病”的境地。医学常常无计可施，有技难施，有技误施。</a:t>
            </a: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60032" y="1447626"/>
            <a:ext cx="4042420" cy="35718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p:cNvSpPr txBox="1"/>
          <p:nvPr/>
        </p:nvSpPr>
        <p:spPr>
          <a:xfrm>
            <a:off x="5076056" y="5445223"/>
            <a:ext cx="3610372" cy="461665"/>
          </a:xfrm>
          <a:prstGeom prst="rect">
            <a:avLst/>
          </a:prstGeom>
          <a:noFill/>
        </p:spPr>
        <p:txBody>
          <a:bodyPr wrap="square" rtlCol="0">
            <a:spAutoFit/>
          </a:bodyPr>
          <a:lstStyle/>
          <a:p>
            <a:r>
              <a:rPr lang="zh-CN" altLang="en-US" b="1" dirty="0" smtClean="0">
                <a:solidFill>
                  <a:srgbClr val="C00000"/>
                </a:solidFill>
              </a:rPr>
              <a:t>中国缺乏“死亡”的教育</a:t>
            </a:r>
            <a:endParaRPr lang="zh-CN" altLang="en-US" b="1" dirty="0">
              <a:solidFill>
                <a:srgbClr val="C00000"/>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ctrTitle"/>
          </p:nvPr>
        </p:nvSpPr>
        <p:spPr>
          <a:xfrm>
            <a:off x="500034" y="357166"/>
            <a:ext cx="7058025" cy="1308088"/>
          </a:xfrm>
        </p:spPr>
        <p:txBody>
          <a:bodyPr/>
          <a:lstStyle/>
          <a:p>
            <a:pPr>
              <a:lnSpc>
                <a:spcPct val="120000"/>
              </a:lnSpc>
            </a:pPr>
            <a:r>
              <a:rPr lang="zh-CN" altLang="en-US" dirty="0" smtClean="0"/>
              <a:t>公众关于医学的认识误区</a:t>
            </a:r>
            <a:endParaRPr lang="zh-CN" altLang="en-US" sz="2800" dirty="0" smtClean="0">
              <a:solidFill>
                <a:srgbClr val="000000"/>
              </a:solidFill>
              <a:ea typeface="楷体_GB2312" pitchFamily="49" charset="-122"/>
            </a:endParaRPr>
          </a:p>
        </p:txBody>
      </p:sp>
      <p:sp>
        <p:nvSpPr>
          <p:cNvPr id="4" name="Rectangle 3"/>
          <p:cNvSpPr txBox="1">
            <a:spLocks noChangeArrowheads="1"/>
          </p:cNvSpPr>
          <p:nvPr/>
        </p:nvSpPr>
        <p:spPr>
          <a:xfrm>
            <a:off x="500034" y="1571612"/>
            <a:ext cx="4500593" cy="3959225"/>
          </a:xfrm>
          <a:prstGeom prst="rect">
            <a:avLst/>
          </a:prstGeom>
        </p:spPr>
        <p:txBody>
          <a:bodyPr vert="horz" lIns="91440" tIns="45720" rIns="91440" bIns="45720" rtlCol="0">
            <a:normAutofit/>
          </a:bodyPr>
          <a:lstStyle/>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医学是电熨斗：一烫就平。</a:t>
            </a: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医学是推土机：去腐生新。</a:t>
            </a: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医学是精准制导导弹：药到病除。</a:t>
            </a: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医学是自动售货机：钱到病除。</a:t>
            </a: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医学是法拉利跑车：越快越好。</a:t>
            </a:r>
            <a:endParaRPr lang="en-US" altLang="zh-CN" dirty="0" smtClean="0">
              <a:latin typeface="+mn-lt"/>
              <a:cs typeface="+mn-cs"/>
            </a:endParaRP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dirty="0" smtClean="0">
                <a:latin typeface="+mn-lt"/>
                <a:cs typeface="+mn-cs"/>
              </a:rPr>
              <a:t>实际上：</a:t>
            </a:r>
            <a:endParaRPr lang="en-US" altLang="zh-CN" dirty="0" smtClean="0">
              <a:latin typeface="+mn-lt"/>
              <a:cs typeface="+mn-cs"/>
            </a:endParaRPr>
          </a:p>
          <a:p>
            <a:pPr marL="0" marR="0" lvl="0" indent="0" defTabSz="914400" rtl="0" eaLnBrk="1" fontAlgn="auto" latinLnBrk="0" hangingPunct="1">
              <a:lnSpc>
                <a:spcPct val="130000"/>
              </a:lnSpc>
              <a:spcBef>
                <a:spcPct val="20000"/>
              </a:spcBef>
              <a:spcAft>
                <a:spcPts val="0"/>
              </a:spcAft>
              <a:buClrTx/>
              <a:buSzTx/>
              <a:buFont typeface="Arial" pitchFamily="34" charset="0"/>
              <a:buNone/>
              <a:tabLst/>
              <a:defRPr/>
            </a:pPr>
            <a:r>
              <a:rPr lang="zh-CN" altLang="en-US" b="1" dirty="0" smtClean="0">
                <a:solidFill>
                  <a:srgbClr val="C00000"/>
                </a:solidFill>
                <a:latin typeface="+mn-lt"/>
                <a:cs typeface="+mn-cs"/>
              </a:rPr>
              <a:t>“病来如山倒，病去如抽丝”</a:t>
            </a:r>
          </a:p>
        </p:txBody>
      </p:sp>
      <p:sp>
        <p:nvSpPr>
          <p:cNvPr id="5" name="矩形 4"/>
          <p:cNvSpPr/>
          <p:nvPr/>
        </p:nvSpPr>
        <p:spPr>
          <a:xfrm>
            <a:off x="357158" y="5429264"/>
            <a:ext cx="8572560" cy="1077218"/>
          </a:xfrm>
          <a:prstGeom prst="rect">
            <a:avLst/>
          </a:prstGeom>
        </p:spPr>
        <p:txBody>
          <a:bodyPr wrap="square">
            <a:spAutoFit/>
          </a:bodyPr>
          <a:lstStyle/>
          <a:p>
            <a:r>
              <a:rPr lang="zh-CN" altLang="en-US" sz="3200" b="1" dirty="0" smtClean="0">
                <a:solidFill>
                  <a:srgbClr val="000000"/>
                </a:solidFill>
                <a:latin typeface="仿宋" pitchFamily="49" charset="-122"/>
                <a:ea typeface="仿宋" pitchFamily="49" charset="-122"/>
              </a:rPr>
              <a:t>李斌主任：现代医学不是万能的，医生也不是神仙</a:t>
            </a:r>
            <a:endParaRPr lang="zh-CN" altLang="en-US" sz="3200" dirty="0"/>
          </a:p>
        </p:txBody>
      </p:sp>
      <p:pic>
        <p:nvPicPr>
          <p:cNvPr id="6" name="Picture 6" descr="en11f02"/>
          <p:cNvPicPr>
            <a:picLocks noChangeAspect="1" noChangeArrowheads="1"/>
          </p:cNvPicPr>
          <p:nvPr/>
        </p:nvPicPr>
        <p:blipFill>
          <a:blip r:embed="rId2" cstate="print"/>
          <a:srcRect b="7693"/>
          <a:stretch>
            <a:fillRect/>
          </a:stretch>
        </p:blipFill>
        <p:spPr>
          <a:xfrm>
            <a:off x="5357818" y="1500174"/>
            <a:ext cx="3032736" cy="3714776"/>
          </a:xfrm>
          <a:prstGeom prst="rect">
            <a:avLst/>
          </a:prstGeom>
          <a:noFill/>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88640"/>
            <a:ext cx="8229600" cy="1143000"/>
          </a:xfrm>
        </p:spPr>
        <p:txBody>
          <a:bodyPr>
            <a:normAutofit/>
          </a:bodyPr>
          <a:lstStyle/>
          <a:p>
            <a:r>
              <a:rPr lang="zh-CN" altLang="en-US" dirty="0" smtClean="0"/>
              <a:t>     我们会成为医疗难民吗？</a:t>
            </a:r>
            <a:endParaRPr lang="zh-CN" altLang="en-US" dirty="0"/>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115616" y="1268760"/>
            <a:ext cx="7083114" cy="54548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8411256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smtClean="0">
                <a:latin typeface="楷体_GB2312" pitchFamily="49" charset="-122"/>
                <a:ea typeface="楷体_GB2312" pitchFamily="49" charset="-122"/>
              </a:rPr>
              <a:t>四、叙事医学</a:t>
            </a:r>
            <a:endParaRPr lang="zh-CN" altLang="en-US" b="1" dirty="0">
              <a:latin typeface="楷体_GB2312" pitchFamily="49" charset="-122"/>
              <a:ea typeface="楷体_GB2312" pitchFamily="49" charset="-122"/>
            </a:endParaRPr>
          </a:p>
        </p:txBody>
      </p:sp>
      <p:sp>
        <p:nvSpPr>
          <p:cNvPr id="3" name="内容占位符 2"/>
          <p:cNvSpPr>
            <a:spLocks noGrp="1"/>
          </p:cNvSpPr>
          <p:nvPr>
            <p:ph idx="1"/>
          </p:nvPr>
        </p:nvSpPr>
        <p:spPr/>
        <p:txBody>
          <a:bodyPr>
            <a:normAutofit/>
          </a:bodyPr>
          <a:lstStyle/>
          <a:p>
            <a:pPr marL="0" indent="0">
              <a:buNone/>
            </a:pPr>
            <a:r>
              <a:rPr lang="zh-CN" altLang="en-US" sz="2400" dirty="0" smtClean="0">
                <a:latin typeface="宋体" panose="02010600030101010101" pitchFamily="2" charset="-122"/>
                <a:ea typeface="宋体" panose="02010600030101010101" pitchFamily="2" charset="-122"/>
              </a:rPr>
              <a:t>叙事</a:t>
            </a:r>
            <a:r>
              <a:rPr lang="en-US" altLang="zh-CN" sz="2400" dirty="0">
                <a:latin typeface="宋体" panose="02010600030101010101" pitchFamily="2" charset="-122"/>
                <a:ea typeface="宋体" panose="02010600030101010101" pitchFamily="2" charset="-122"/>
              </a:rPr>
              <a:t>(narrative)</a:t>
            </a:r>
            <a:r>
              <a:rPr lang="zh-CN" altLang="en-US" sz="2400" dirty="0">
                <a:latin typeface="宋体" panose="02010600030101010101" pitchFamily="2" charset="-122"/>
                <a:ea typeface="宋体" panose="02010600030101010101" pitchFamily="2" charset="-122"/>
              </a:rPr>
              <a:t>一词来源于拉丁文</a:t>
            </a:r>
            <a:r>
              <a:rPr lang="zh-CN" altLang="zh-CN" sz="2400" i="1" dirty="0">
                <a:latin typeface="宋体" panose="02010600030101010101" pitchFamily="2" charset="-122"/>
                <a:ea typeface="宋体" panose="02010600030101010101" pitchFamily="2" charset="-122"/>
              </a:rPr>
              <a:t>narrare</a:t>
            </a:r>
            <a:r>
              <a:rPr lang="zh-CN" altLang="zh-CN" sz="2400" dirty="0">
                <a:latin typeface="宋体" panose="02010600030101010101" pitchFamily="2" charset="-122"/>
                <a:ea typeface="宋体" panose="02010600030101010101" pitchFamily="2" charset="-122"/>
              </a:rPr>
              <a:t>，意为详述</a:t>
            </a:r>
            <a:r>
              <a:rPr lang="zh-CN" altLang="en-US" sz="2400" dirty="0">
                <a:latin typeface="宋体" panose="02010600030101010101" pitchFamily="2" charset="-122"/>
                <a:ea typeface="宋体" panose="02010600030101010101" pitchFamily="2" charset="-122"/>
              </a:rPr>
              <a:t>，是指</a:t>
            </a:r>
            <a:r>
              <a:rPr lang="zh-CN" altLang="en-US" sz="2400" dirty="0" smtClean="0">
                <a:latin typeface="宋体" panose="02010600030101010101" pitchFamily="2" charset="-122"/>
                <a:ea typeface="宋体" panose="02010600030101010101" pitchFamily="2" charset="-122"/>
              </a:rPr>
              <a:t>用以说明</a:t>
            </a:r>
            <a:r>
              <a:rPr lang="zh-CN" altLang="en-US" sz="2400" dirty="0">
                <a:latin typeface="宋体" panose="02010600030101010101" pitchFamily="2" charset="-122"/>
                <a:ea typeface="宋体" panose="02010600030101010101" pitchFamily="2" charset="-122"/>
              </a:rPr>
              <a:t>行为、动机、后果以及互动、关系和情感的语言学构建。</a:t>
            </a:r>
            <a:endParaRPr lang="en-US" altLang="zh-CN" sz="2400" b="1" dirty="0">
              <a:latin typeface="宋体" panose="02010600030101010101" pitchFamily="2" charset="-122"/>
              <a:ea typeface="宋体" panose="02010600030101010101" pitchFamily="2" charset="-122"/>
            </a:endParaRPr>
          </a:p>
          <a:p>
            <a:pPr marL="0" indent="0">
              <a:buNone/>
            </a:pPr>
            <a:r>
              <a:rPr lang="zh-CN" altLang="en-US" sz="2400" dirty="0" smtClean="0"/>
              <a:t>叙事医学（</a:t>
            </a:r>
            <a:r>
              <a:rPr lang="en-US" altLang="zh-CN" sz="2400" dirty="0">
                <a:latin typeface="宋体" panose="02010600030101010101" pitchFamily="2" charset="-122"/>
                <a:ea typeface="宋体" panose="02010600030101010101" pitchFamily="2" charset="-122"/>
              </a:rPr>
              <a:t> narrative </a:t>
            </a:r>
            <a:r>
              <a:rPr lang="zh-CN" altLang="en-US" sz="2400" dirty="0" smtClean="0"/>
              <a:t>）指</a:t>
            </a:r>
            <a:r>
              <a:rPr lang="zh-CN" altLang="en-US" sz="2400" dirty="0"/>
              <a:t>用叙事能力来实践的医学，对患者的故事进行认知、吸收、阐释、并为之感动叙事医学又称基于叙事的医学，是为了反驳冷漠的基于证据的医学，目的在于调整日益紧张的医患关系，聆听被科学话语所排斥的患者声音，同时作为一种实践理性干预患者的治疗或康复，从另一种视角为生物医学伦理学提供实践基础。</a:t>
            </a:r>
            <a:endParaRPr lang="en-US" altLang="zh-CN" sz="2400" dirty="0"/>
          </a:p>
          <a:p>
            <a:pPr marL="0" indent="0">
              <a:buNone/>
            </a:pPr>
            <a:r>
              <a:rPr lang="zh-CN" altLang="en-US" sz="2400" dirty="0" smtClean="0"/>
              <a:t>                                                   丽</a:t>
            </a:r>
            <a:r>
              <a:rPr lang="zh-CN" altLang="en-US" sz="2400" dirty="0"/>
              <a:t>塔</a:t>
            </a:r>
            <a:r>
              <a:rPr lang="en-US" altLang="zh-CN" sz="2400" dirty="0"/>
              <a:t>·</a:t>
            </a:r>
            <a:r>
              <a:rPr lang="zh-CN" altLang="en-US" sz="2400" dirty="0"/>
              <a:t>凯荣（Ｒ．Ｃｈａｒｏｎ）</a:t>
            </a:r>
          </a:p>
        </p:txBody>
      </p:sp>
    </p:spTree>
    <p:extLst>
      <p:ext uri="{BB962C8B-B14F-4D97-AF65-F5344CB8AC3E}">
        <p14:creationId xmlns:p14="http://schemas.microsoft.com/office/powerpoint/2010/main" xmlns="" val="25675109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115878"/>
            <a:ext cx="8229600" cy="5010285"/>
          </a:xfrm>
        </p:spPr>
        <p:txBody>
          <a:bodyPr>
            <a:normAutofit lnSpcReduction="10000"/>
          </a:bodyPr>
          <a:lstStyle/>
          <a:p>
            <a:pPr>
              <a:lnSpc>
                <a:spcPct val="150000"/>
              </a:lnSpc>
            </a:pPr>
            <a:r>
              <a:rPr lang="zh-CN" altLang="en-US" dirty="0"/>
              <a:t>叙事医学践行</a:t>
            </a:r>
            <a:r>
              <a:rPr lang="zh-CN" altLang="en-US" b="1" dirty="0">
                <a:solidFill>
                  <a:srgbClr val="FF0000"/>
                </a:solidFill>
              </a:rPr>
              <a:t>“医学乃人学”</a:t>
            </a:r>
            <a:r>
              <a:rPr lang="zh-CN" altLang="en-US" dirty="0"/>
              <a:t>的理念，重新锻造</a:t>
            </a:r>
            <a:r>
              <a:rPr lang="zh-CN" altLang="en-US" dirty="0" smtClean="0"/>
              <a:t>身体和</a:t>
            </a:r>
            <a:r>
              <a:rPr lang="zh-CN" altLang="en-US" dirty="0"/>
              <a:t>心灵之间的联系。叙事医疗实践恢复了被</a:t>
            </a:r>
            <a:r>
              <a:rPr lang="zh-CN" altLang="en-US" b="1" dirty="0" smtClean="0">
                <a:solidFill>
                  <a:srgbClr val="FF0000"/>
                </a:solidFill>
              </a:rPr>
              <a:t>“医学的声音”</a:t>
            </a:r>
            <a:r>
              <a:rPr lang="zh-CN" altLang="en-US" dirty="0"/>
              <a:t>所压制的</a:t>
            </a:r>
            <a:r>
              <a:rPr lang="zh-CN" altLang="en-US" b="1" dirty="0">
                <a:solidFill>
                  <a:srgbClr val="FF0000"/>
                </a:solidFill>
              </a:rPr>
              <a:t>“生活世界的声音”</a:t>
            </a:r>
            <a:r>
              <a:rPr lang="zh-CN" altLang="en-US" dirty="0"/>
              <a:t>，让医疗从业者认识到</a:t>
            </a:r>
            <a:r>
              <a:rPr lang="zh-CN" altLang="en-US" dirty="0" smtClean="0"/>
              <a:t>，医</a:t>
            </a:r>
            <a:r>
              <a:rPr lang="zh-CN" altLang="en-US" dirty="0"/>
              <a:t>患双方的故事是诊断、治疗、康复整个疾病体验</a:t>
            </a:r>
            <a:r>
              <a:rPr lang="zh-CN" altLang="en-US" dirty="0" smtClean="0"/>
              <a:t>不可分割</a:t>
            </a:r>
            <a:r>
              <a:rPr lang="zh-CN" altLang="en-US" dirty="0"/>
              <a:t>的部分，影响着临床决策的有效性和伦理性。</a:t>
            </a:r>
          </a:p>
        </p:txBody>
      </p:sp>
    </p:spTree>
    <p:extLst>
      <p:ext uri="{BB962C8B-B14F-4D97-AF65-F5344CB8AC3E}">
        <p14:creationId xmlns:p14="http://schemas.microsoft.com/office/powerpoint/2010/main" xmlns="" val="3724847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148" y="764704"/>
            <a:ext cx="9131851" cy="5904656"/>
          </a:xfrm>
        </p:spPr>
        <p:txBody>
          <a:bodyPr>
            <a:normAutofit/>
          </a:bodyPr>
          <a:lstStyle/>
          <a:p>
            <a:pPr marL="0" indent="0">
              <a:lnSpc>
                <a:spcPct val="120000"/>
              </a:lnSpc>
              <a:buNone/>
            </a:pPr>
            <a:r>
              <a:rPr lang="zh-CN" altLang="en-US" b="1" dirty="0">
                <a:latin typeface="+mn-ea"/>
              </a:rPr>
              <a:t>有</a:t>
            </a:r>
            <a:r>
              <a:rPr lang="zh-CN" altLang="en-US" b="1" dirty="0" smtClean="0">
                <a:latin typeface="+mn-ea"/>
              </a:rPr>
              <a:t>研究者提出四</a:t>
            </a:r>
            <a:r>
              <a:rPr lang="zh-CN" altLang="en-US" b="1" dirty="0">
                <a:latin typeface="+mn-ea"/>
              </a:rPr>
              <a:t>种叙事类型</a:t>
            </a:r>
            <a:r>
              <a:rPr lang="zh-CN" altLang="en-US" b="1" dirty="0" smtClean="0">
                <a:latin typeface="+mn-ea"/>
              </a:rPr>
              <a:t>：</a:t>
            </a:r>
            <a:endParaRPr lang="en-US" altLang="zh-CN" b="1" dirty="0" smtClean="0">
              <a:latin typeface="+mn-ea"/>
            </a:endParaRPr>
          </a:p>
          <a:p>
            <a:pPr marL="0" indent="0">
              <a:lnSpc>
                <a:spcPct val="120000"/>
              </a:lnSpc>
              <a:buNone/>
            </a:pPr>
            <a:r>
              <a:rPr lang="zh-CN" altLang="en-US" b="1" dirty="0" smtClean="0">
                <a:latin typeface="+mn-ea"/>
              </a:rPr>
              <a:t>（</a:t>
            </a:r>
            <a:r>
              <a:rPr lang="zh-CN" altLang="en-US" b="1" dirty="0">
                <a:latin typeface="+mn-ea"/>
              </a:rPr>
              <a:t>１）患者的</a:t>
            </a:r>
            <a:r>
              <a:rPr lang="zh-CN" altLang="en-US" b="1" dirty="0" smtClean="0">
                <a:latin typeface="+mn-ea"/>
              </a:rPr>
              <a:t>故事：</a:t>
            </a:r>
            <a:r>
              <a:rPr lang="zh-CN" altLang="en-US" dirty="0" smtClean="0">
                <a:latin typeface="+mn-ea"/>
              </a:rPr>
              <a:t>即</a:t>
            </a:r>
            <a:r>
              <a:rPr lang="zh-CN" altLang="en-US" dirty="0">
                <a:latin typeface="+mn-ea"/>
              </a:rPr>
              <a:t>标准疾病叙事，</a:t>
            </a:r>
            <a:r>
              <a:rPr lang="zh-CN" altLang="en-US" dirty="0" smtClean="0">
                <a:latin typeface="+mn-ea"/>
              </a:rPr>
              <a:t>表达患者内心</a:t>
            </a:r>
            <a:r>
              <a:rPr lang="zh-CN" altLang="en-US" dirty="0">
                <a:latin typeface="+mn-ea"/>
              </a:rPr>
              <a:t>感受与痛苦，提供疾病体验的传记与社会</a:t>
            </a:r>
            <a:r>
              <a:rPr lang="zh-CN" altLang="en-US" dirty="0" smtClean="0">
                <a:latin typeface="+mn-ea"/>
              </a:rPr>
              <a:t>语境；</a:t>
            </a:r>
            <a:endParaRPr lang="en-US" altLang="zh-CN" dirty="0" smtClean="0">
              <a:latin typeface="+mn-ea"/>
            </a:endParaRPr>
          </a:p>
          <a:p>
            <a:pPr marL="0" indent="0">
              <a:lnSpc>
                <a:spcPct val="120000"/>
              </a:lnSpc>
              <a:buNone/>
            </a:pPr>
            <a:r>
              <a:rPr lang="zh-CN" altLang="en-US" b="1" dirty="0" smtClean="0">
                <a:latin typeface="+mn-ea"/>
              </a:rPr>
              <a:t>（</a:t>
            </a:r>
            <a:r>
              <a:rPr lang="zh-CN" altLang="en-US" b="1" dirty="0">
                <a:latin typeface="+mn-ea"/>
              </a:rPr>
              <a:t>２）医生的</a:t>
            </a:r>
            <a:r>
              <a:rPr lang="zh-CN" altLang="en-US" b="1" dirty="0" smtClean="0">
                <a:latin typeface="+mn-ea"/>
              </a:rPr>
              <a:t>故事：</a:t>
            </a:r>
            <a:r>
              <a:rPr lang="zh-CN" altLang="en-US" dirty="0" smtClean="0">
                <a:latin typeface="+mn-ea"/>
              </a:rPr>
              <a:t>在</a:t>
            </a:r>
            <a:r>
              <a:rPr lang="zh-CN" altLang="en-US" dirty="0">
                <a:latin typeface="+mn-ea"/>
              </a:rPr>
              <a:t>照护病人过程中对自己职业</a:t>
            </a:r>
            <a:r>
              <a:rPr lang="zh-CN" altLang="en-US" dirty="0" smtClean="0">
                <a:latin typeface="+mn-ea"/>
              </a:rPr>
              <a:t>角色和</a:t>
            </a:r>
            <a:r>
              <a:rPr lang="zh-CN" altLang="en-US" dirty="0">
                <a:latin typeface="+mn-ea"/>
              </a:rPr>
              <a:t>医患关系的理解</a:t>
            </a:r>
            <a:r>
              <a:rPr lang="zh-CN" altLang="en-US" dirty="0" smtClean="0">
                <a:latin typeface="+mn-ea"/>
              </a:rPr>
              <a:t>；</a:t>
            </a:r>
            <a:endParaRPr lang="en-US" altLang="zh-CN" dirty="0" smtClean="0">
              <a:latin typeface="+mn-ea"/>
            </a:endParaRPr>
          </a:p>
          <a:p>
            <a:pPr marL="0" indent="0">
              <a:lnSpc>
                <a:spcPct val="120000"/>
              </a:lnSpc>
              <a:buNone/>
            </a:pPr>
            <a:r>
              <a:rPr lang="zh-CN" altLang="en-US" b="1" dirty="0" smtClean="0">
                <a:latin typeface="+mn-ea"/>
              </a:rPr>
              <a:t>（</a:t>
            </a:r>
            <a:r>
              <a:rPr lang="zh-CN" altLang="en-US" b="1" dirty="0">
                <a:latin typeface="+mn-ea"/>
              </a:rPr>
              <a:t>３</a:t>
            </a:r>
            <a:r>
              <a:rPr lang="zh-CN" altLang="en-US" b="1" dirty="0" smtClean="0">
                <a:latin typeface="+mn-ea"/>
              </a:rPr>
              <a:t>）医</a:t>
            </a:r>
            <a:r>
              <a:rPr lang="zh-CN" altLang="en-US" b="1" dirty="0">
                <a:latin typeface="+mn-ea"/>
              </a:rPr>
              <a:t>患接触</a:t>
            </a:r>
            <a:r>
              <a:rPr lang="zh-CN" altLang="en-US" b="1" dirty="0" smtClean="0">
                <a:latin typeface="+mn-ea"/>
              </a:rPr>
              <a:t>的故事：</a:t>
            </a:r>
            <a:r>
              <a:rPr lang="zh-CN" altLang="en-US" dirty="0" smtClean="0">
                <a:latin typeface="+mn-ea"/>
              </a:rPr>
              <a:t>患者</a:t>
            </a:r>
            <a:r>
              <a:rPr lang="zh-CN" altLang="en-US" dirty="0">
                <a:latin typeface="+mn-ea"/>
              </a:rPr>
              <a:t>的</a:t>
            </a:r>
            <a:r>
              <a:rPr lang="zh-CN" altLang="en-US" dirty="0" smtClean="0">
                <a:latin typeface="+mn-ea"/>
              </a:rPr>
              <a:t>症状</a:t>
            </a:r>
            <a:r>
              <a:rPr lang="zh-CN" altLang="en-US" dirty="0">
                <a:latin typeface="+mn-ea"/>
              </a:rPr>
              <a:t>体验通过医生的专业知识得到阐释，并最终导致</a:t>
            </a:r>
            <a:r>
              <a:rPr lang="zh-CN" altLang="en-US" dirty="0" smtClean="0">
                <a:latin typeface="+mn-ea"/>
              </a:rPr>
              <a:t>诊断和</a:t>
            </a:r>
            <a:r>
              <a:rPr lang="zh-CN" altLang="en-US" dirty="0">
                <a:latin typeface="+mn-ea"/>
              </a:rPr>
              <a:t>治疗</a:t>
            </a:r>
            <a:r>
              <a:rPr lang="zh-CN" altLang="en-US" dirty="0" smtClean="0">
                <a:latin typeface="+mn-ea"/>
              </a:rPr>
              <a:t>；</a:t>
            </a:r>
            <a:endParaRPr lang="en-US" altLang="zh-CN" dirty="0" smtClean="0">
              <a:latin typeface="+mn-ea"/>
            </a:endParaRPr>
          </a:p>
          <a:p>
            <a:pPr marL="0" indent="0">
              <a:lnSpc>
                <a:spcPct val="120000"/>
              </a:lnSpc>
              <a:buNone/>
            </a:pPr>
            <a:r>
              <a:rPr lang="zh-CN" altLang="en-US" b="1" dirty="0" smtClean="0">
                <a:latin typeface="+mn-ea"/>
              </a:rPr>
              <a:t>（</a:t>
            </a:r>
            <a:r>
              <a:rPr lang="zh-CN" altLang="en-US" b="1" dirty="0">
                <a:latin typeface="+mn-ea"/>
              </a:rPr>
              <a:t>４）宏大叙事或元</a:t>
            </a:r>
            <a:r>
              <a:rPr lang="zh-CN" altLang="en-US" b="1" dirty="0" smtClean="0">
                <a:latin typeface="+mn-ea"/>
              </a:rPr>
              <a:t>叙事：</a:t>
            </a:r>
            <a:r>
              <a:rPr lang="zh-CN" altLang="en-US" dirty="0" smtClean="0">
                <a:latin typeface="+mn-ea"/>
              </a:rPr>
              <a:t>即</a:t>
            </a:r>
            <a:r>
              <a:rPr lang="zh-CN" altLang="en-US" dirty="0">
                <a:latin typeface="+mn-ea"/>
              </a:rPr>
              <a:t>主流医学话语所</a:t>
            </a:r>
            <a:r>
              <a:rPr lang="zh-CN" altLang="en-US" dirty="0" smtClean="0">
                <a:latin typeface="+mn-ea"/>
              </a:rPr>
              <a:t>表达的</a:t>
            </a:r>
            <a:r>
              <a:rPr lang="zh-CN" altLang="en-US" dirty="0">
                <a:latin typeface="+mn-ea"/>
              </a:rPr>
              <a:t>对健康或疾病身体的社会文化</a:t>
            </a:r>
            <a:r>
              <a:rPr lang="zh-CN" altLang="en-US" dirty="0" smtClean="0">
                <a:latin typeface="+mn-ea"/>
              </a:rPr>
              <a:t>理解。</a:t>
            </a:r>
            <a:endParaRPr lang="zh-CN" altLang="en-US" dirty="0">
              <a:latin typeface="+mn-ea"/>
            </a:endParaRPr>
          </a:p>
        </p:txBody>
      </p:sp>
    </p:spTree>
    <p:extLst>
      <p:ext uri="{BB962C8B-B14F-4D97-AF65-F5344CB8AC3E}">
        <p14:creationId xmlns:p14="http://schemas.microsoft.com/office/powerpoint/2010/main" xmlns="" val="7482045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p:txBody>
          <a:bodyPr/>
          <a:lstStyle/>
          <a:p>
            <a:r>
              <a:rPr lang="zh-CN" altLang="en-US" dirty="0" smtClean="0"/>
              <a:t>叙事案例</a:t>
            </a:r>
            <a:r>
              <a:rPr lang="en-US" altLang="zh-CN" dirty="0" smtClean="0"/>
              <a:t>1 </a:t>
            </a:r>
            <a:r>
              <a:rPr lang="zh-CN" altLang="en-US" dirty="0" smtClean="0"/>
              <a:t>梅奥诊所</a:t>
            </a:r>
          </a:p>
        </p:txBody>
      </p:sp>
      <p:sp>
        <p:nvSpPr>
          <p:cNvPr id="4099" name="内容占位符 2"/>
          <p:cNvSpPr>
            <a:spLocks noGrp="1"/>
          </p:cNvSpPr>
          <p:nvPr>
            <p:ph idx="1"/>
          </p:nvPr>
        </p:nvSpPr>
        <p:spPr>
          <a:xfrm>
            <a:off x="395536" y="1484784"/>
            <a:ext cx="8229600" cy="4525963"/>
          </a:xfrm>
        </p:spPr>
        <p:txBody>
          <a:bodyPr>
            <a:normAutofit/>
          </a:bodyPr>
          <a:lstStyle/>
          <a:p>
            <a:r>
              <a:rPr lang="zh-CN" altLang="en-US" sz="2800" dirty="0"/>
              <a:t>美国梅奥诊所虽被称为“诊所”，但实际上是一所拥有悠久历史的综合医学中心。梅奥的历史最早可追溯到</a:t>
            </a:r>
            <a:r>
              <a:rPr lang="en-US" altLang="zh-CN" sz="2800" dirty="0"/>
              <a:t>19</a:t>
            </a:r>
            <a:r>
              <a:rPr lang="zh-CN" altLang="en-US" sz="2800" dirty="0"/>
              <a:t>世纪中期</a:t>
            </a:r>
            <a:r>
              <a:rPr lang="zh-CN" altLang="en-US" sz="2800" dirty="0" smtClean="0"/>
              <a:t>。</a:t>
            </a:r>
            <a:r>
              <a:rPr lang="en-US" altLang="zh-CN" sz="2800" dirty="0" smtClean="0"/>
              <a:t>http</a:t>
            </a:r>
            <a:r>
              <a:rPr lang="en-US" altLang="zh-CN" sz="2800" dirty="0"/>
              <a:t>://www.mayoclinic.org/</a:t>
            </a:r>
          </a:p>
          <a:p>
            <a:endParaRPr lang="en-US" altLang="zh-CN" sz="2800" dirty="0" smtClean="0"/>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8282" y="3431691"/>
            <a:ext cx="4286250" cy="2857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780656" y="3450999"/>
            <a:ext cx="4333875" cy="285750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650436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zh-CN" altLang="en-US" smtClean="0"/>
              <a:t>现代气息，优雅氛围</a:t>
            </a:r>
          </a:p>
        </p:txBody>
      </p:sp>
      <p:pic>
        <p:nvPicPr>
          <p:cNvPr id="38915" name="内容占位符 5" descr="mayo clinic .jpg"/>
          <p:cNvPicPr>
            <a:picLocks noGrp="1" noChangeAspect="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1116013" y="1916113"/>
            <a:ext cx="6127750" cy="3960812"/>
          </a:xfrm>
        </p:spPr>
      </p:pic>
    </p:spTree>
    <p:extLst>
      <p:ext uri="{BB962C8B-B14F-4D97-AF65-F5344CB8AC3E}">
        <p14:creationId xmlns:p14="http://schemas.microsoft.com/office/powerpoint/2010/main" xmlns="" val="2196824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标题 1"/>
          <p:cNvSpPr>
            <a:spLocks noGrp="1"/>
          </p:cNvSpPr>
          <p:nvPr>
            <p:ph type="title"/>
          </p:nvPr>
        </p:nvSpPr>
        <p:spPr/>
        <p:txBody>
          <a:bodyPr/>
          <a:lstStyle/>
          <a:p>
            <a:r>
              <a:rPr lang="zh-CN" altLang="en-US" smtClean="0"/>
              <a:t>梅奥浮雕：从救疗到救赎</a:t>
            </a:r>
          </a:p>
        </p:txBody>
      </p:sp>
      <p:pic>
        <p:nvPicPr>
          <p:cNvPr id="39939" name="内容占位符 5" descr="But James Jenkins, a concert tubist with the Jacksonville Symphony Orchestra, proves that not only do people enjoy his music, but patients at Mayo Clinic's .jpg"/>
          <p:cNvPicPr>
            <a:picLocks noGrp="1" noChangeAspect="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611188" y="1844675"/>
            <a:ext cx="6967537" cy="3887788"/>
          </a:xfrm>
        </p:spPr>
      </p:pic>
      <p:pic>
        <p:nvPicPr>
          <p:cNvPr id="39942" name="图片 6" descr="Artwork honoring nursing professionals at Mayo Clinic, Rochester. Our recent trip to Rochester was timed perfectly! A few days with highs above freezing had ....jp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92500" y="3716338"/>
            <a:ext cx="3235325" cy="2424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7454565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358900"/>
            <a:ext cx="8229600" cy="4525963"/>
          </a:xfrm>
        </p:spPr>
        <p:txBody>
          <a:bodyPr/>
          <a:lstStyle/>
          <a:p>
            <a:pPr>
              <a:lnSpc>
                <a:spcPct val="150000"/>
              </a:lnSpc>
              <a:buFont typeface="Wingdings" pitchFamily="2" charset="2"/>
              <a:buNone/>
              <a:defRPr/>
            </a:pPr>
            <a:r>
              <a:rPr lang="zh-CN" altLang="en-US" sz="4400" b="1" dirty="0">
                <a:latin typeface="宋体" panose="02010600030101010101" pitchFamily="2" charset="-122"/>
                <a:ea typeface="宋体" panose="02010600030101010101" pitchFamily="2" charset="-122"/>
                <a:cs typeface="+mj-cs"/>
              </a:rPr>
              <a:t>活动目的：</a:t>
            </a:r>
            <a:endParaRPr lang="en-US" altLang="zh-CN" sz="4400" b="1" dirty="0">
              <a:latin typeface="宋体" panose="02010600030101010101" pitchFamily="2" charset="-122"/>
              <a:ea typeface="宋体" panose="02010600030101010101" pitchFamily="2" charset="-122"/>
              <a:cs typeface="+mj-cs"/>
            </a:endParaRPr>
          </a:p>
          <a:p>
            <a:pPr marL="624078" indent="-514350">
              <a:lnSpc>
                <a:spcPct val="150000"/>
              </a:lnSpc>
              <a:buFont typeface="Wingdings" pitchFamily="2" charset="2"/>
              <a:buChar char="u"/>
              <a:defRPr/>
            </a:pPr>
            <a:r>
              <a:rPr lang="zh-CN" altLang="en-US" dirty="0" smtClean="0">
                <a:latin typeface="楷体_GB2312" pitchFamily="49" charset="-122"/>
                <a:ea typeface="楷体_GB2312" pitchFamily="49" charset="-122"/>
              </a:rPr>
              <a:t>解决群众反映强烈的突出问题</a:t>
            </a:r>
            <a:endParaRPr lang="en-US" altLang="zh-CN" dirty="0" smtClean="0">
              <a:latin typeface="楷体_GB2312" pitchFamily="49" charset="-122"/>
              <a:ea typeface="楷体_GB2312" pitchFamily="49" charset="-122"/>
            </a:endParaRPr>
          </a:p>
          <a:p>
            <a:pPr marL="624078" indent="-514350">
              <a:lnSpc>
                <a:spcPct val="150000"/>
              </a:lnSpc>
              <a:buFont typeface="Wingdings" pitchFamily="2" charset="2"/>
              <a:buChar char="u"/>
              <a:defRPr/>
            </a:pPr>
            <a:r>
              <a:rPr lang="zh-CN" altLang="en-US" dirty="0" smtClean="0">
                <a:latin typeface="楷体_GB2312" pitchFamily="49" charset="-122"/>
                <a:ea typeface="楷体_GB2312" pitchFamily="49" charset="-122"/>
              </a:rPr>
              <a:t>提高群众健康素养水平</a:t>
            </a:r>
            <a:endParaRPr lang="en-US" altLang="zh-CN" dirty="0" smtClean="0">
              <a:latin typeface="楷体_GB2312" pitchFamily="49" charset="-122"/>
              <a:ea typeface="楷体_GB2312" pitchFamily="49" charset="-122"/>
            </a:endParaRPr>
          </a:p>
          <a:p>
            <a:pPr marL="624078" indent="-514350">
              <a:lnSpc>
                <a:spcPct val="150000"/>
              </a:lnSpc>
              <a:buFont typeface="Wingdings" pitchFamily="2" charset="2"/>
              <a:buChar char="u"/>
              <a:defRPr/>
            </a:pPr>
            <a:r>
              <a:rPr lang="zh-CN" altLang="en-US" dirty="0" smtClean="0">
                <a:latin typeface="楷体_GB2312" pitchFamily="49" charset="-122"/>
                <a:ea typeface="楷体_GB2312" pitchFamily="49" charset="-122"/>
              </a:rPr>
              <a:t>探索新的健康促进工作模式</a:t>
            </a:r>
            <a:endParaRPr lang="en-US" altLang="zh-CN" dirty="0" smtClean="0">
              <a:latin typeface="楷体_GB2312" pitchFamily="49" charset="-122"/>
              <a:ea typeface="楷体_GB2312" pitchFamily="49" charset="-122"/>
            </a:endParaRPr>
          </a:p>
          <a:p>
            <a:pPr marL="624078" indent="-514350">
              <a:lnSpc>
                <a:spcPct val="150000"/>
              </a:lnSpc>
              <a:buFont typeface="Wingdings" pitchFamily="2" charset="2"/>
              <a:buChar char="u"/>
              <a:defRPr/>
            </a:pPr>
            <a:r>
              <a:rPr lang="zh-CN" altLang="en-US" dirty="0" smtClean="0">
                <a:latin typeface="楷体_GB2312" pitchFamily="49" charset="-122"/>
                <a:ea typeface="楷体_GB2312" pitchFamily="49" charset="-122"/>
              </a:rPr>
              <a:t>打造面向大众的健康促进工作品牌化项目</a:t>
            </a:r>
          </a:p>
          <a:p>
            <a:pPr>
              <a:defRPr/>
            </a:pP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梅奥的理念</a:t>
            </a:r>
            <a:endParaRPr lang="zh-CN" altLang="en-US" dirty="0"/>
          </a:p>
        </p:txBody>
      </p:sp>
      <p:sp>
        <p:nvSpPr>
          <p:cNvPr id="3" name="内容占位符 2"/>
          <p:cNvSpPr>
            <a:spLocks noGrp="1"/>
          </p:cNvSpPr>
          <p:nvPr>
            <p:ph idx="1"/>
          </p:nvPr>
        </p:nvSpPr>
        <p:spPr/>
        <p:txBody>
          <a:bodyPr>
            <a:normAutofit/>
          </a:bodyPr>
          <a:lstStyle/>
          <a:p>
            <a:r>
              <a:rPr lang="zh-CN" altLang="en-US" dirty="0"/>
              <a:t>无法设想</a:t>
            </a:r>
            <a:r>
              <a:rPr lang="en-US" altLang="zh-CN" dirty="0"/>
              <a:t>——</a:t>
            </a:r>
          </a:p>
          <a:p>
            <a:r>
              <a:rPr lang="zh-CN" altLang="en-US" dirty="0"/>
              <a:t>病人不幸福，医生（护士</a:t>
            </a:r>
            <a:r>
              <a:rPr lang="zh-CN" altLang="en-US" dirty="0" smtClean="0"/>
              <a:t>）会幸福？</a:t>
            </a:r>
            <a:endParaRPr lang="en-US" altLang="zh-CN" dirty="0"/>
          </a:p>
          <a:p>
            <a:r>
              <a:rPr lang="zh-CN" altLang="en-US" dirty="0"/>
              <a:t>病人不幸福，病人的</a:t>
            </a:r>
            <a:r>
              <a:rPr lang="zh-CN" altLang="en-US" dirty="0" smtClean="0"/>
              <a:t>家庭会幸福？</a:t>
            </a:r>
            <a:endParaRPr lang="en-US" altLang="zh-CN" dirty="0"/>
          </a:p>
          <a:p>
            <a:r>
              <a:rPr lang="zh-CN" altLang="en-US" dirty="0" smtClean="0"/>
              <a:t>医</a:t>
            </a:r>
            <a:r>
              <a:rPr lang="zh-CN" altLang="en-US" dirty="0"/>
              <a:t>患是命运</a:t>
            </a:r>
            <a:r>
              <a:rPr lang="zh-CN" altLang="en-US" dirty="0" smtClean="0"/>
              <a:t>共同体！</a:t>
            </a:r>
            <a:endParaRPr lang="en-US" altLang="zh-CN" dirty="0" smtClean="0"/>
          </a:p>
          <a:p>
            <a:r>
              <a:rPr lang="zh-CN" altLang="en-US" dirty="0" smtClean="0"/>
              <a:t>病人至上！</a:t>
            </a:r>
            <a:endParaRPr lang="en-US" altLang="zh-CN" dirty="0"/>
          </a:p>
          <a:p>
            <a:endParaRPr lang="en-US" altLang="zh-CN" dirty="0" smtClean="0"/>
          </a:p>
          <a:p>
            <a:endParaRPr lang="zh-CN" altLang="en-US" dirty="0"/>
          </a:p>
        </p:txBody>
      </p:sp>
    </p:spTree>
    <p:extLst>
      <p:ext uri="{BB962C8B-B14F-4D97-AF65-F5344CB8AC3E}">
        <p14:creationId xmlns:p14="http://schemas.microsoft.com/office/powerpoint/2010/main" xmlns="" val="42813322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标题 1"/>
          <p:cNvSpPr>
            <a:spLocks noGrp="1"/>
          </p:cNvSpPr>
          <p:nvPr>
            <p:ph type="title"/>
          </p:nvPr>
        </p:nvSpPr>
        <p:spPr/>
        <p:txBody>
          <a:bodyPr/>
          <a:lstStyle/>
          <a:p>
            <a:r>
              <a:rPr lang="zh-CN" altLang="en-US" b="1" dirty="0" smtClean="0"/>
              <a:t>高管的故事：</a:t>
            </a:r>
            <a:r>
              <a:rPr lang="en-US" altLang="zh-CN" b="1" dirty="0" smtClean="0"/>
              <a:t>ICU</a:t>
            </a:r>
            <a:r>
              <a:rPr lang="zh-CN" altLang="en-US" b="1" dirty="0" smtClean="0"/>
              <a:t>不顾等级</a:t>
            </a:r>
          </a:p>
        </p:txBody>
      </p:sp>
      <p:sp>
        <p:nvSpPr>
          <p:cNvPr id="100355" name="内容占位符 2"/>
          <p:cNvSpPr>
            <a:spLocks noGrp="1"/>
          </p:cNvSpPr>
          <p:nvPr>
            <p:ph idx="1"/>
          </p:nvPr>
        </p:nvSpPr>
        <p:spPr>
          <a:xfrm>
            <a:off x="298769" y="1340768"/>
            <a:ext cx="4489255" cy="5328592"/>
          </a:xfrm>
        </p:spPr>
        <p:txBody>
          <a:bodyPr>
            <a:normAutofit fontScale="70000" lnSpcReduction="20000"/>
          </a:bodyPr>
          <a:lstStyle/>
          <a:p>
            <a:pPr>
              <a:lnSpc>
                <a:spcPct val="170000"/>
              </a:lnSpc>
            </a:pPr>
            <a:r>
              <a:rPr lang="zh-CN" altLang="en-US" sz="2400" dirty="0" smtClean="0"/>
              <a:t>故事主人公：马修</a:t>
            </a:r>
            <a:r>
              <a:rPr lang="zh-CN" altLang="en-US" sz="2000" dirty="0" smtClean="0"/>
              <a:t>（</a:t>
            </a:r>
            <a:r>
              <a:rPr lang="zh-CN" altLang="en-US" sz="2000" dirty="0" smtClean="0">
                <a:latin typeface="仿宋" pitchFamily="49" charset="-122"/>
                <a:ea typeface="仿宋" pitchFamily="49" charset="-122"/>
              </a:rPr>
              <a:t>亚利桑那梅奥诊所人力资源总监）</a:t>
            </a:r>
            <a:endParaRPr lang="en-US" altLang="zh-CN" sz="2400" dirty="0" smtClean="0"/>
          </a:p>
          <a:p>
            <a:pPr>
              <a:lnSpc>
                <a:spcPct val="170000"/>
              </a:lnSpc>
            </a:pPr>
            <a:r>
              <a:rPr lang="zh-CN" altLang="en-US" sz="2400" dirty="0" smtClean="0"/>
              <a:t>故事：有一次，我生病了，病情一路加重，最后送进了</a:t>
            </a:r>
            <a:r>
              <a:rPr lang="en-US" altLang="zh-CN" sz="2400" dirty="0" smtClean="0"/>
              <a:t>ICU</a:t>
            </a:r>
            <a:r>
              <a:rPr lang="zh-CN" altLang="en-US" sz="2400" dirty="0" smtClean="0"/>
              <a:t>监护室，特拉斯特克大夫（本院</a:t>
            </a:r>
            <a:r>
              <a:rPr lang="en-US" altLang="zh-CN" sz="2400" dirty="0" smtClean="0"/>
              <a:t>CEO</a:t>
            </a:r>
            <a:r>
              <a:rPr lang="zh-CN" altLang="en-US" sz="2400" dirty="0" smtClean="0"/>
              <a:t>）从罗彻斯特梅奥总部返回亚利桑那梅奥医院，赶忙过来探望，却被值班护士挡在了</a:t>
            </a:r>
            <a:r>
              <a:rPr lang="en-US" altLang="zh-CN" sz="2400" dirty="0" smtClean="0"/>
              <a:t>ICU</a:t>
            </a:r>
            <a:r>
              <a:rPr lang="zh-CN" altLang="en-US" sz="2400" dirty="0" smtClean="0"/>
              <a:t>之外。理由是我在休息，不能被打扰。</a:t>
            </a:r>
            <a:endParaRPr lang="en-US" altLang="zh-CN" sz="2400" dirty="0" smtClean="0"/>
          </a:p>
          <a:p>
            <a:pPr>
              <a:lnSpc>
                <a:spcPct val="170000"/>
              </a:lnSpc>
            </a:pPr>
            <a:r>
              <a:rPr lang="zh-CN" altLang="en-US" sz="2400" dirty="0" smtClean="0"/>
              <a:t>在梅奥，病人的状态与需要是最应该照顾，为了病人不被打扰，护士居然可以把医院的</a:t>
            </a:r>
            <a:r>
              <a:rPr lang="en-US" altLang="zh-CN" sz="2400" dirty="0" smtClean="0"/>
              <a:t>CEO</a:t>
            </a:r>
            <a:r>
              <a:rPr lang="zh-CN" altLang="en-US" sz="2400" dirty="0" smtClean="0"/>
              <a:t>挡在门外。而且，这位</a:t>
            </a:r>
            <a:r>
              <a:rPr lang="en-US" altLang="zh-CN" sz="2400" dirty="0" smtClean="0"/>
              <a:t>CEO </a:t>
            </a:r>
            <a:r>
              <a:rPr lang="zh-CN" altLang="en-US" sz="2400" dirty="0" smtClean="0"/>
              <a:t>服从了护士的安排，毫不在意。可见，</a:t>
            </a:r>
            <a:r>
              <a:rPr lang="zh-CN" altLang="en-US" sz="2400" b="1" dirty="0" smtClean="0">
                <a:solidFill>
                  <a:srgbClr val="FF0000"/>
                </a:solidFill>
              </a:rPr>
              <a:t>病人至上</a:t>
            </a:r>
            <a:r>
              <a:rPr lang="zh-CN" altLang="en-US" sz="2400" dirty="0" smtClean="0"/>
              <a:t>在这里不是一句空话。</a:t>
            </a:r>
          </a:p>
        </p:txBody>
      </p:sp>
      <p:pic>
        <p:nvPicPr>
          <p:cNvPr id="6" name="内容占位符 5" descr="20130130_mayo3_33.jpg"/>
          <p:cNvPicPr>
            <a:picLocks noChangeAspect="1"/>
          </p:cNvPicPr>
          <p:nvPr/>
        </p:nvPicPr>
        <p:blipFill>
          <a:blip r:embed="rId2" cstate="print">
            <a:extLst>
              <a:ext uri="{28A0092B-C50C-407E-A947-70E740481C1C}">
                <a14:useLocalDpi xmlns:a14="http://schemas.microsoft.com/office/drawing/2010/main" xmlns="" val="0"/>
              </a:ext>
            </a:extLst>
          </a:blip>
          <a:srcRect/>
          <a:stretch>
            <a:fillRect/>
          </a:stretch>
        </p:blipFill>
        <p:spPr>
          <a:xfrm>
            <a:off x="5275661" y="1700808"/>
            <a:ext cx="3600400" cy="4032250"/>
          </a:xfrm>
          <a:prstGeom prst="rect">
            <a:avLst/>
          </a:prstGeom>
        </p:spPr>
      </p:pic>
      <p:sp>
        <p:nvSpPr>
          <p:cNvPr id="2" name="矩形 1"/>
          <p:cNvSpPr/>
          <p:nvPr/>
        </p:nvSpPr>
        <p:spPr>
          <a:xfrm>
            <a:off x="5275661" y="5949280"/>
            <a:ext cx="3570208" cy="461665"/>
          </a:xfrm>
          <a:prstGeom prst="rect">
            <a:avLst/>
          </a:prstGeom>
        </p:spPr>
        <p:txBody>
          <a:bodyPr wrap="none">
            <a:spAutoFit/>
          </a:bodyPr>
          <a:lstStyle/>
          <a:p>
            <a:r>
              <a:rPr lang="zh-CN" altLang="en-US" dirty="0"/>
              <a:t>（罗彻斯特镇梅奥本部）</a:t>
            </a:r>
          </a:p>
        </p:txBody>
      </p:sp>
    </p:spTree>
    <p:extLst>
      <p:ext uri="{BB962C8B-B14F-4D97-AF65-F5344CB8AC3E}">
        <p14:creationId xmlns:p14="http://schemas.microsoft.com/office/powerpoint/2010/main" xmlns="" val="290663251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7504" y="620688"/>
            <a:ext cx="8424936" cy="5472608"/>
          </a:xfrm>
        </p:spPr>
        <p:txBody>
          <a:bodyPr>
            <a:normAutofit fontScale="85000" lnSpcReduction="20000"/>
          </a:bodyPr>
          <a:lstStyle/>
          <a:p>
            <a:pPr marL="0" indent="0">
              <a:lnSpc>
                <a:spcPct val="160000"/>
              </a:lnSpc>
              <a:buNone/>
            </a:pPr>
            <a:r>
              <a:rPr lang="zh-CN" altLang="en-US" b="1" dirty="0"/>
              <a:t>梅奥诊所印象</a:t>
            </a:r>
            <a:r>
              <a:rPr lang="en-US" altLang="zh-CN" b="1" dirty="0"/>
              <a:t>——</a:t>
            </a:r>
            <a:r>
              <a:rPr lang="zh-CN" altLang="en-US" b="1" dirty="0"/>
              <a:t>医患的</a:t>
            </a:r>
            <a:r>
              <a:rPr lang="zh-CN" altLang="en-US" b="1" dirty="0" smtClean="0"/>
              <a:t>正常状态：</a:t>
            </a:r>
            <a:endParaRPr lang="zh-CN" altLang="en-US" b="1" dirty="0"/>
          </a:p>
          <a:p>
            <a:pPr marL="0" indent="0" algn="r">
              <a:lnSpc>
                <a:spcPct val="160000"/>
              </a:lnSpc>
              <a:buNone/>
            </a:pPr>
            <a:r>
              <a:rPr lang="zh-CN" altLang="en-US" dirty="0" smtClean="0"/>
              <a:t> 连日来</a:t>
            </a:r>
            <a:r>
              <a:rPr lang="zh-CN" altLang="en-US" dirty="0"/>
              <a:t>，医生与患者又被推到了一个极端的冲突之中，我一直在思考，什么样才是一个正常的状态，恰在这时，北大肿瘤医院给我推荐了该院两位医生写作的他们在美国两家顶级医院的见闻与感想。在北京大学肿瘤医院肝胆胰外二科副主任钱红纲在这篇文章的结尾，我找到了答案：</a:t>
            </a:r>
            <a:r>
              <a:rPr lang="zh-CN" altLang="en-US" b="1" dirty="0">
                <a:solidFill>
                  <a:srgbClr val="FF0000"/>
                </a:solidFill>
              </a:rPr>
              <a:t>患者的微笑、小医生的微笑、工作人员的微笑，微笑背后的自信与满足，这才是医患关系的正常状态</a:t>
            </a:r>
            <a:r>
              <a:rPr lang="zh-CN" altLang="en-US" b="1" dirty="0" smtClean="0">
                <a:solidFill>
                  <a:srgbClr val="FF0000"/>
                </a:solidFill>
              </a:rPr>
              <a:t>。                                </a:t>
            </a:r>
            <a:r>
              <a:rPr lang="zh-CN" altLang="en-US" dirty="0" smtClean="0"/>
              <a:t>健康报 戴志悦</a:t>
            </a:r>
            <a:endParaRPr lang="zh-CN" altLang="en-US" dirty="0"/>
          </a:p>
        </p:txBody>
      </p:sp>
    </p:spTree>
    <p:extLst>
      <p:ext uri="{BB962C8B-B14F-4D97-AF65-F5344CB8AC3E}">
        <p14:creationId xmlns:p14="http://schemas.microsoft.com/office/powerpoint/2010/main" xmlns="" val="11668362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a:xfrm>
            <a:off x="1403350" y="476250"/>
            <a:ext cx="6121400" cy="936625"/>
          </a:xfrm>
        </p:spPr>
        <p:txBody>
          <a:bodyPr>
            <a:normAutofit fontScale="90000"/>
          </a:bodyPr>
          <a:lstStyle/>
          <a:p>
            <a:pPr eaLnBrk="1" hangingPunct="1"/>
            <a:r>
              <a:rPr lang="zh-CN" altLang="en-US" b="1" dirty="0" smtClean="0"/>
              <a:t>哪一个</a:t>
            </a:r>
            <a:r>
              <a:rPr lang="zh-CN" altLang="en-US" b="1" dirty="0"/>
              <a:t>对</a:t>
            </a:r>
            <a:r>
              <a:rPr lang="zh-CN" altLang="en-US" b="1" dirty="0" smtClean="0"/>
              <a:t>病人来说最重要？</a:t>
            </a:r>
          </a:p>
        </p:txBody>
      </p:sp>
      <p:sp>
        <p:nvSpPr>
          <p:cNvPr id="7173" name="Rectangle 3"/>
          <p:cNvSpPr>
            <a:spLocks noGrp="1" noChangeArrowheads="1"/>
          </p:cNvSpPr>
          <p:nvPr>
            <p:ph type="body" idx="1"/>
          </p:nvPr>
        </p:nvSpPr>
        <p:spPr>
          <a:xfrm>
            <a:off x="0" y="1556792"/>
            <a:ext cx="5220072" cy="4315096"/>
          </a:xfrm>
        </p:spPr>
        <p:txBody>
          <a:bodyPr>
            <a:normAutofit fontScale="92500"/>
          </a:bodyPr>
          <a:lstStyle/>
          <a:p>
            <a:pPr eaLnBrk="1" hangingPunct="1"/>
            <a:r>
              <a:rPr lang="zh-CN" altLang="en-US" sz="2800" dirty="0" smtClean="0"/>
              <a:t>医疗获益？</a:t>
            </a:r>
            <a:endParaRPr lang="en-US" altLang="zh-CN" sz="2800" dirty="0" smtClean="0"/>
          </a:p>
          <a:p>
            <a:pPr eaLnBrk="1" hangingPunct="1"/>
            <a:r>
              <a:rPr lang="zh-CN" altLang="en-US" sz="2800" dirty="0" smtClean="0"/>
              <a:t>就医过程感受？</a:t>
            </a:r>
            <a:endParaRPr lang="en-US" altLang="zh-CN" sz="2800" dirty="0" smtClean="0"/>
          </a:p>
          <a:p>
            <a:pPr eaLnBrk="1" hangingPunct="1"/>
            <a:r>
              <a:rPr lang="zh-CN" altLang="en-US" sz="2800" dirty="0" smtClean="0"/>
              <a:t>医院、医疗、医生交往体验？</a:t>
            </a:r>
            <a:endParaRPr lang="en-US" altLang="zh-CN" sz="2800" dirty="0" smtClean="0"/>
          </a:p>
          <a:p>
            <a:pPr eaLnBrk="1" hangingPunct="1"/>
            <a:endParaRPr lang="en-US" altLang="zh-CN" sz="2800" dirty="0" smtClean="0"/>
          </a:p>
          <a:p>
            <a:pPr eaLnBrk="1" hangingPunct="1"/>
            <a:r>
              <a:rPr lang="zh-CN" altLang="en-US" sz="2800" dirty="0" smtClean="0"/>
              <a:t>特鲁多的忠告</a:t>
            </a:r>
            <a:r>
              <a:rPr lang="en-US" altLang="zh-CN" sz="2800" dirty="0" smtClean="0"/>
              <a:t>——</a:t>
            </a:r>
            <a:r>
              <a:rPr lang="zh-CN" altLang="en-US" sz="2800" dirty="0" smtClean="0"/>
              <a:t>宾语？</a:t>
            </a:r>
            <a:endParaRPr lang="en-US" altLang="zh-CN" sz="2800" dirty="0" smtClean="0"/>
          </a:p>
          <a:p>
            <a:pPr eaLnBrk="1" hangingPunct="1"/>
            <a:r>
              <a:rPr lang="zh-CN" altLang="en-US" sz="2800" dirty="0" smtClean="0"/>
              <a:t>有时，去治愈（有形的躯体疾病）</a:t>
            </a:r>
            <a:endParaRPr lang="en-US" altLang="zh-CN" sz="2800" dirty="0" smtClean="0"/>
          </a:p>
          <a:p>
            <a:pPr eaLnBrk="1" hangingPunct="1"/>
            <a:r>
              <a:rPr lang="zh-CN" altLang="en-US" sz="2800" dirty="0" smtClean="0"/>
              <a:t>常常，去缓解（无形的心理压力）</a:t>
            </a:r>
            <a:endParaRPr lang="en-US" altLang="zh-CN" sz="2800" dirty="0" smtClean="0"/>
          </a:p>
          <a:p>
            <a:pPr eaLnBrk="1" hangingPunct="1"/>
            <a:r>
              <a:rPr lang="zh-CN" altLang="en-US" sz="2800" dirty="0" smtClean="0"/>
              <a:t>总是，去抚慰（失落的灵魂）</a:t>
            </a:r>
            <a:endParaRPr lang="en-US" altLang="zh-CN" sz="2800" dirty="0" smtClean="0"/>
          </a:p>
          <a:p>
            <a:pPr eaLnBrk="1" hangingPunct="1"/>
            <a:endParaRPr lang="zh-CN" altLang="en-US" dirty="0" smtClean="0"/>
          </a:p>
        </p:txBody>
      </p:sp>
      <p:pic>
        <p:nvPicPr>
          <p:cNvPr id="4" name="Picture 4" descr="5989049_1294116583z"/>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5580112" y="1628800"/>
            <a:ext cx="3138985" cy="328498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5"/>
          <p:cNvSpPr>
            <a:spLocks noChangeArrowheads="1"/>
          </p:cNvSpPr>
          <p:nvPr/>
        </p:nvSpPr>
        <p:spPr bwMode="auto">
          <a:xfrm>
            <a:off x="1503362" y="5593432"/>
            <a:ext cx="6192838" cy="1096963"/>
          </a:xfrm>
          <a:prstGeom prst="rect">
            <a:avLst/>
          </a:prstGeom>
          <a:solidFill>
            <a:srgbClr val="FF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400">
                <a:solidFill>
                  <a:schemeClr val="tx1"/>
                </a:solidFill>
                <a:latin typeface="Times New Roman" pitchFamily="18" charset="0"/>
                <a:ea typeface="宋体" pitchFamily="2" charset="-122"/>
              </a:defRPr>
            </a:lvl1pPr>
            <a:lvl2pPr marL="742950" indent="-285750" eaLnBrk="0" hangingPunct="0">
              <a:defRPr sz="2400">
                <a:solidFill>
                  <a:schemeClr val="tx1"/>
                </a:solidFill>
                <a:latin typeface="Times New Roman" pitchFamily="18" charset="0"/>
                <a:ea typeface="宋体" pitchFamily="2" charset="-122"/>
              </a:defRPr>
            </a:lvl2pPr>
            <a:lvl3pPr marL="1143000" indent="-228600" eaLnBrk="0" hangingPunct="0">
              <a:defRPr sz="2400">
                <a:solidFill>
                  <a:schemeClr val="tx1"/>
                </a:solidFill>
                <a:latin typeface="Times New Roman" pitchFamily="18" charset="0"/>
                <a:ea typeface="宋体" pitchFamily="2" charset="-122"/>
              </a:defRPr>
            </a:lvl3pPr>
            <a:lvl4pPr marL="1600200" indent="-228600" eaLnBrk="0" hangingPunct="0">
              <a:defRPr sz="2400">
                <a:solidFill>
                  <a:schemeClr val="tx1"/>
                </a:solidFill>
                <a:latin typeface="Times New Roman" pitchFamily="18" charset="0"/>
                <a:ea typeface="宋体" pitchFamily="2" charset="-122"/>
              </a:defRPr>
            </a:lvl4pPr>
            <a:lvl5pPr marL="2057400" indent="-228600" eaLnBrk="0" hangingPunct="0">
              <a:defRPr sz="2400">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400">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400">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400">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400">
                <a:solidFill>
                  <a:schemeClr val="tx1"/>
                </a:solidFill>
                <a:latin typeface="Times New Roman" pitchFamily="18" charset="0"/>
                <a:ea typeface="宋体" pitchFamily="2" charset="-122"/>
              </a:defRPr>
            </a:lvl9pPr>
          </a:lstStyle>
          <a:p>
            <a:pPr eaLnBrk="1" hangingPunct="1"/>
            <a:r>
              <a:rPr lang="zh-CN" altLang="en-US" sz="1800" dirty="0">
                <a:latin typeface="Arial" charset="0"/>
                <a:hlinkClick r:id="rId3"/>
              </a:rPr>
              <a:t>“</a:t>
            </a:r>
            <a:r>
              <a:rPr lang="en-US" altLang="zh-CN" sz="1800" b="1" dirty="0">
                <a:latin typeface="Arial" charset="0"/>
                <a:hlinkClick r:id="rId3"/>
              </a:rPr>
              <a:t>to cure sometimes</a:t>
            </a:r>
            <a:r>
              <a:rPr lang="en-US" altLang="zh-CN" sz="1800" dirty="0">
                <a:latin typeface="Arial" charset="0"/>
                <a:hlinkClick r:id="rId3"/>
              </a:rPr>
              <a:t>, to </a:t>
            </a:r>
            <a:r>
              <a:rPr lang="en-US" altLang="zh-CN" sz="1800" b="1" dirty="0">
                <a:latin typeface="Arial" charset="0"/>
                <a:hlinkClick r:id="rId3"/>
              </a:rPr>
              <a:t>relieve</a:t>
            </a:r>
            <a:r>
              <a:rPr lang="en-US" altLang="zh-CN" sz="1800" dirty="0">
                <a:latin typeface="Arial" charset="0"/>
                <a:hlinkClick r:id="rId3"/>
              </a:rPr>
              <a:t> often, to comfort always</a:t>
            </a:r>
            <a:r>
              <a:rPr lang="en-US" altLang="zh-CN" sz="1800" b="1" dirty="0">
                <a:latin typeface="Arial" charset="0"/>
                <a:hlinkClick r:id="rId3"/>
              </a:rPr>
              <a:t>.</a:t>
            </a:r>
            <a:r>
              <a:rPr lang="en-US" altLang="zh-CN" sz="1800" b="1" dirty="0">
                <a:latin typeface="Arial" charset="0"/>
              </a:rPr>
              <a:t>” </a:t>
            </a:r>
            <a:r>
              <a:rPr lang="zh-CN" altLang="en-US" sz="1800" b="1" dirty="0">
                <a:solidFill>
                  <a:srgbClr val="0000CC"/>
                </a:solidFill>
                <a:latin typeface="Arial" charset="0"/>
              </a:rPr>
              <a:t>（</a:t>
            </a:r>
            <a:r>
              <a:rPr lang="zh-CN" altLang="en-US" b="1" dirty="0">
                <a:solidFill>
                  <a:srgbClr val="0000CC"/>
                </a:solidFill>
                <a:latin typeface="Arial" charset="0"/>
                <a:ea typeface="黑体" pitchFamily="49" charset="-122"/>
              </a:rPr>
              <a:t>偶尔能治愈，常常去缓解，总是去安慰</a:t>
            </a:r>
            <a:r>
              <a:rPr lang="zh-CN" altLang="en-US" sz="1800" b="1" dirty="0">
                <a:solidFill>
                  <a:srgbClr val="0000CC"/>
                </a:solidFill>
                <a:latin typeface="Arial" charset="0"/>
              </a:rPr>
              <a:t>）</a:t>
            </a:r>
          </a:p>
          <a:p>
            <a:pPr eaLnBrk="1" hangingPunct="1"/>
            <a:r>
              <a:rPr lang="en-US" altLang="zh-CN" sz="1800" dirty="0">
                <a:latin typeface="Arial" charset="0"/>
                <a:hlinkClick r:id="rId3"/>
              </a:rPr>
              <a:t>Edward Livingston Trudeau</a:t>
            </a:r>
            <a:r>
              <a:rPr lang="zh-CN" altLang="en-US" sz="1800" b="1" dirty="0">
                <a:latin typeface="Arial" charset="0"/>
              </a:rPr>
              <a:t>（</a:t>
            </a:r>
            <a:r>
              <a:rPr lang="zh-CN" altLang="en-US" b="1" dirty="0">
                <a:solidFill>
                  <a:srgbClr val="0000CC"/>
                </a:solidFill>
                <a:latin typeface="Arial" charset="0"/>
                <a:ea typeface="黑体" pitchFamily="49" charset="-122"/>
              </a:rPr>
              <a:t>公元</a:t>
            </a:r>
            <a:r>
              <a:rPr lang="en-US" altLang="zh-CN" b="1" dirty="0">
                <a:solidFill>
                  <a:srgbClr val="0000CC"/>
                </a:solidFill>
                <a:latin typeface="Arial" charset="0"/>
                <a:ea typeface="黑体" pitchFamily="49" charset="-122"/>
              </a:rPr>
              <a:t>1848-1915</a:t>
            </a:r>
            <a:r>
              <a:rPr lang="zh-CN" altLang="en-US" sz="1800" b="1" dirty="0">
                <a:latin typeface="Arial" charset="0"/>
              </a:rPr>
              <a:t>）</a:t>
            </a:r>
          </a:p>
        </p:txBody>
      </p:sp>
    </p:spTree>
    <p:extLst>
      <p:ext uri="{BB962C8B-B14F-4D97-AF65-F5344CB8AC3E}">
        <p14:creationId xmlns:p14="http://schemas.microsoft.com/office/powerpoint/2010/main" xmlns="" val="78086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2326" y="173142"/>
            <a:ext cx="8756346" cy="1143000"/>
          </a:xfrm>
        </p:spPr>
        <p:txBody>
          <a:bodyPr>
            <a:normAutofit fontScale="90000"/>
          </a:bodyPr>
          <a:lstStyle/>
          <a:p>
            <a:pPr algn="l"/>
            <a:r>
              <a:rPr lang="zh-CN" altLang="en-US" dirty="0"/>
              <a:t>叙事</a:t>
            </a:r>
            <a:r>
              <a:rPr lang="zh-CN" altLang="en-US" dirty="0" smtClean="0"/>
              <a:t>案例</a:t>
            </a:r>
            <a:r>
              <a:rPr lang="en-US" altLang="zh-CN" dirty="0" smtClean="0"/>
              <a:t>2</a:t>
            </a:r>
            <a:r>
              <a:rPr lang="zh-CN" altLang="en-US" dirty="0" smtClean="0"/>
              <a:t>：那些年我们追过的美剧</a:t>
            </a:r>
            <a:endParaRPr lang="zh-CN" altLang="en-US" dirty="0"/>
          </a:p>
        </p:txBody>
      </p:sp>
      <p:pic>
        <p:nvPicPr>
          <p:cNvPr id="1026" name="Picture 2" descr="D:\科学就医与健康传播\20300542519189139962424953623.jpg"/>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84117" y="2332037"/>
            <a:ext cx="3394472" cy="4525963"/>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D:\科学就医与健康传播\13048072_553641.jpg"/>
          <p:cNvPicPr>
            <a:picLocks noGrp="1" noChangeAspect="1" noChangeArrowheads="1"/>
          </p:cNvPicPr>
          <p:nvPr>
            <p:ph sz="half" idx="1"/>
          </p:nvPr>
        </p:nvPicPr>
        <p:blipFill>
          <a:blip r:embed="rId4" cstate="print">
            <a:extLst>
              <a:ext uri="{28A0092B-C50C-407E-A947-70E740481C1C}">
                <a14:useLocalDpi xmlns:a14="http://schemas.microsoft.com/office/drawing/2010/main" xmlns="" val="0"/>
              </a:ext>
            </a:extLst>
          </a:blip>
          <a:srcRect/>
          <a:stretch>
            <a:fillRect/>
          </a:stretch>
        </p:blipFill>
        <p:spPr bwMode="auto">
          <a:xfrm>
            <a:off x="400396" y="3933056"/>
            <a:ext cx="4038600" cy="2665476"/>
          </a:xfrm>
          <a:prstGeom prst="rect">
            <a:avLst/>
          </a:prstGeom>
          <a:noFill/>
          <a:extLst>
            <a:ext uri="{909E8E84-426E-40DD-AFC4-6F175D3DCCD1}">
              <a14:hiddenFill xmlns:a14="http://schemas.microsoft.com/office/drawing/2010/main" xmlns="">
                <a:solidFill>
                  <a:srgbClr val="FFFFFF"/>
                </a:solidFill>
              </a14:hiddenFill>
            </a:ext>
          </a:extLst>
        </p:spPr>
      </p:pic>
      <p:sp>
        <p:nvSpPr>
          <p:cNvPr id="5" name="矩形 4"/>
          <p:cNvSpPr/>
          <p:nvPr/>
        </p:nvSpPr>
        <p:spPr>
          <a:xfrm>
            <a:off x="136135" y="1428274"/>
            <a:ext cx="4896544" cy="2308324"/>
          </a:xfrm>
          <a:prstGeom prst="rect">
            <a:avLst/>
          </a:prstGeom>
        </p:spPr>
        <p:txBody>
          <a:bodyPr wrap="square">
            <a:spAutoFit/>
          </a:bodyPr>
          <a:lstStyle/>
          <a:p>
            <a:r>
              <a:rPr lang="en-US" altLang="zh-CN" b="1" dirty="0">
                <a:latin typeface="+mn-ea"/>
              </a:rPr>
              <a:t>《</a:t>
            </a:r>
            <a:r>
              <a:rPr lang="zh-CN" altLang="en-US" b="1" dirty="0">
                <a:latin typeface="+mn-ea"/>
              </a:rPr>
              <a:t>实习医生格蕾</a:t>
            </a:r>
            <a:r>
              <a:rPr lang="en-US" altLang="zh-CN" b="1" dirty="0">
                <a:latin typeface="+mn-ea"/>
              </a:rPr>
              <a:t>》</a:t>
            </a:r>
            <a:r>
              <a:rPr lang="zh-CN" altLang="en-US" dirty="0" smtClean="0">
                <a:latin typeface="+mn-ea"/>
              </a:rPr>
              <a:t>是</a:t>
            </a:r>
            <a:r>
              <a:rPr lang="zh-CN" altLang="en-US" dirty="0">
                <a:latin typeface="+mn-ea"/>
              </a:rPr>
              <a:t>一部以医学为主题</a:t>
            </a:r>
            <a:r>
              <a:rPr lang="zh-CN" altLang="en-US" dirty="0" smtClean="0">
                <a:latin typeface="+mn-ea"/>
              </a:rPr>
              <a:t>，正在播出</a:t>
            </a:r>
            <a:r>
              <a:rPr lang="zh-CN" altLang="en-US" dirty="0">
                <a:latin typeface="+mn-ea"/>
              </a:rPr>
              <a:t>第十一季。本剧聚焦在一群年轻人努力成为</a:t>
            </a:r>
            <a:r>
              <a:rPr lang="zh-CN" altLang="en-US" dirty="0" smtClean="0">
                <a:latin typeface="+mn-ea"/>
              </a:rPr>
              <a:t>医生的过程，无论</a:t>
            </a:r>
            <a:r>
              <a:rPr lang="zh-CN" altLang="en-US" dirty="0">
                <a:latin typeface="+mn-ea"/>
              </a:rPr>
              <a:t>是药物还是人际关系，都不能简单地用白纸黑字来定义，真正的生活其实像灰色的阴影一样。</a:t>
            </a:r>
          </a:p>
        </p:txBody>
      </p:sp>
    </p:spTree>
    <p:extLst>
      <p:ext uri="{BB962C8B-B14F-4D97-AF65-F5344CB8AC3E}">
        <p14:creationId xmlns:p14="http://schemas.microsoft.com/office/powerpoint/2010/main" xmlns="" val="27252534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2990" y="22692"/>
            <a:ext cx="6749512" cy="1143000"/>
          </a:xfrm>
        </p:spPr>
        <p:txBody>
          <a:bodyPr/>
          <a:lstStyle/>
          <a:p>
            <a:pPr algn="l"/>
            <a:r>
              <a:rPr lang="en-US" altLang="zh-CN" b="1" dirty="0"/>
              <a:t>《</a:t>
            </a:r>
            <a:r>
              <a:rPr lang="zh-CN" altLang="en-US" b="1" dirty="0"/>
              <a:t>急诊室的故事</a:t>
            </a:r>
            <a:r>
              <a:rPr lang="en-US" altLang="zh-CN" b="1" dirty="0"/>
              <a:t>》</a:t>
            </a:r>
            <a:endParaRPr lang="zh-CN" altLang="en-US" b="1" dirty="0"/>
          </a:p>
        </p:txBody>
      </p:sp>
      <p:pic>
        <p:nvPicPr>
          <p:cNvPr id="3074"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04" y="3028896"/>
            <a:ext cx="4969723" cy="361355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075"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53990" y="850928"/>
            <a:ext cx="4536504" cy="60486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 name="矩形 4"/>
          <p:cNvSpPr/>
          <p:nvPr/>
        </p:nvSpPr>
        <p:spPr>
          <a:xfrm>
            <a:off x="85241" y="1034974"/>
            <a:ext cx="5350855" cy="1938992"/>
          </a:xfrm>
          <a:prstGeom prst="rect">
            <a:avLst/>
          </a:prstGeom>
        </p:spPr>
        <p:txBody>
          <a:bodyPr wrap="square">
            <a:spAutoFit/>
          </a:bodyPr>
          <a:lstStyle/>
          <a:p>
            <a:r>
              <a:rPr lang="zh-CN" altLang="en-US" dirty="0"/>
              <a:t>该剧在美国连拍</a:t>
            </a:r>
            <a:r>
              <a:rPr lang="en-US" altLang="zh-CN" dirty="0"/>
              <a:t>15</a:t>
            </a:r>
            <a:r>
              <a:rPr lang="zh-CN" altLang="en-US" dirty="0"/>
              <a:t>季，最先开创美国医疗剧遵从的“双</a:t>
            </a:r>
            <a:r>
              <a:rPr lang="en-US" altLang="zh-CN" dirty="0"/>
              <a:t>P</a:t>
            </a:r>
            <a:r>
              <a:rPr lang="zh-CN" altLang="en-US" dirty="0"/>
              <a:t>模式”，即专业化与个性化，这一模式的优势在于使电视剧不仅能最大程度地写实，还可以传播正确的医学知识，具有科教意义。</a:t>
            </a:r>
          </a:p>
        </p:txBody>
      </p:sp>
    </p:spTree>
    <p:extLst>
      <p:ext uri="{BB962C8B-B14F-4D97-AF65-F5344CB8AC3E}">
        <p14:creationId xmlns:p14="http://schemas.microsoft.com/office/powerpoint/2010/main" xmlns="" val="168595479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4"/>
          <p:cNvSpPr>
            <a:spLocks noGrp="1" noChangeArrowheads="1"/>
          </p:cNvSpPr>
          <p:nvPr>
            <p:ph type="title"/>
          </p:nvPr>
        </p:nvSpPr>
        <p:spPr>
          <a:xfrm>
            <a:off x="457200" y="274638"/>
            <a:ext cx="8686800" cy="1143000"/>
          </a:xfrm>
        </p:spPr>
        <p:txBody>
          <a:bodyPr>
            <a:normAutofit/>
          </a:bodyPr>
          <a:lstStyle/>
          <a:p>
            <a:pPr algn="l"/>
            <a:r>
              <a:rPr lang="zh-CN" altLang="en-US" dirty="0"/>
              <a:t>叙事</a:t>
            </a:r>
            <a:r>
              <a:rPr lang="zh-CN" altLang="en-US" dirty="0" smtClean="0"/>
              <a:t>案例</a:t>
            </a:r>
            <a:r>
              <a:rPr lang="en-US" altLang="zh-CN" dirty="0" smtClean="0"/>
              <a:t>3</a:t>
            </a:r>
            <a:r>
              <a:rPr lang="zh-CN" altLang="en-US" dirty="0" smtClean="0"/>
              <a:t>：我们也不乏精品！</a:t>
            </a:r>
          </a:p>
        </p:txBody>
      </p:sp>
      <p:pic>
        <p:nvPicPr>
          <p:cNvPr id="99334" name="Picture 7" descr="9865add3f1ab2f7f960a161e"/>
          <p:cNvPicPr>
            <a:picLocks noGrp="1" noChangeAspect="1" noChangeArrowheads="1"/>
          </p:cNvPicPr>
          <p:nvPr>
            <p:ph type="body" sz="half" idx="1"/>
          </p:nvPr>
        </p:nvPicPr>
        <p:blipFill>
          <a:blip r:embed="rId2" cstate="print"/>
          <a:srcRect l="5315" r="15945"/>
          <a:stretch>
            <a:fillRect/>
          </a:stretch>
        </p:blipFill>
        <p:spPr>
          <a:xfrm>
            <a:off x="179512" y="1628800"/>
            <a:ext cx="4620706" cy="3609977"/>
          </a:xfrm>
          <a:noFill/>
        </p:spPr>
      </p:pic>
      <p:sp>
        <p:nvSpPr>
          <p:cNvPr id="2" name="矩形 1"/>
          <p:cNvSpPr/>
          <p:nvPr/>
        </p:nvSpPr>
        <p:spPr>
          <a:xfrm>
            <a:off x="5004048" y="1556792"/>
            <a:ext cx="3888432" cy="4154984"/>
          </a:xfrm>
          <a:prstGeom prst="rect">
            <a:avLst/>
          </a:prstGeom>
        </p:spPr>
        <p:txBody>
          <a:bodyPr wrap="square">
            <a:spAutoFit/>
          </a:bodyPr>
          <a:lstStyle/>
          <a:p>
            <a:r>
              <a:rPr lang="zh-CN" altLang="en-US" dirty="0"/>
              <a:t>如果你从来不了解外科医生的生活，</a:t>
            </a:r>
          </a:p>
          <a:p>
            <a:r>
              <a:rPr lang="zh-CN" altLang="en-US" dirty="0"/>
              <a:t>那么请让我告诉你，</a:t>
            </a:r>
          </a:p>
          <a:p>
            <a:r>
              <a:rPr lang="zh-CN" altLang="en-US" dirty="0"/>
              <a:t>生命就是这样脆弱，</a:t>
            </a:r>
          </a:p>
          <a:p>
            <a:r>
              <a:rPr lang="zh-CN" altLang="en-US" dirty="0"/>
              <a:t>而生命的危机和转机也在转眼之间；</a:t>
            </a:r>
          </a:p>
          <a:p>
            <a:r>
              <a:rPr lang="zh-CN" altLang="en-US" dirty="0"/>
              <a:t>危机与转机，就是生死线，</a:t>
            </a:r>
          </a:p>
          <a:p>
            <a:r>
              <a:rPr lang="zh-CN" altLang="en-US" dirty="0"/>
              <a:t>而医生的生活，就是踏在这条线上</a:t>
            </a:r>
            <a:r>
              <a:rPr lang="zh-CN" altLang="en-US" dirty="0" smtClean="0"/>
              <a:t>。</a:t>
            </a:r>
            <a:endParaRPr lang="en-US" altLang="zh-CN" dirty="0" smtClean="0"/>
          </a:p>
          <a:p>
            <a:r>
              <a:rPr lang="zh-CN" altLang="en-US" dirty="0"/>
              <a:t>一个好的医生</a:t>
            </a:r>
            <a:r>
              <a:rPr lang="en-US" altLang="zh-CN" dirty="0"/>
              <a:t>,</a:t>
            </a:r>
            <a:r>
              <a:rPr lang="zh-CN" altLang="en-US" dirty="0"/>
              <a:t>是需要病人的宽容</a:t>
            </a:r>
            <a:r>
              <a:rPr lang="en-US" altLang="zh-CN" dirty="0"/>
              <a:t>,</a:t>
            </a:r>
            <a:r>
              <a:rPr lang="zh-CN" altLang="en-US" dirty="0"/>
              <a:t>才能够成长</a:t>
            </a:r>
            <a:r>
              <a:rPr lang="zh-CN" altLang="en-US" dirty="0" smtClean="0"/>
              <a:t>的</a:t>
            </a:r>
            <a:r>
              <a:rPr lang="zh-CN" altLang="en-US" dirty="0"/>
              <a:t>！</a:t>
            </a:r>
          </a:p>
        </p:txBody>
      </p:sp>
    </p:spTree>
    <p:extLst>
      <p:ext uri="{BB962C8B-B14F-4D97-AF65-F5344CB8AC3E}">
        <p14:creationId xmlns:p14="http://schemas.microsoft.com/office/powerpoint/2010/main" xmlns="" val="83219874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3568" y="1700808"/>
            <a:ext cx="2720871" cy="4525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矩形 4"/>
          <p:cNvSpPr/>
          <p:nvPr/>
        </p:nvSpPr>
        <p:spPr>
          <a:xfrm>
            <a:off x="4139952" y="4192292"/>
            <a:ext cx="4572000" cy="1938992"/>
          </a:xfrm>
          <a:prstGeom prst="rect">
            <a:avLst/>
          </a:prstGeom>
        </p:spPr>
        <p:txBody>
          <a:bodyPr>
            <a:spAutoFit/>
          </a:bodyPr>
          <a:lstStyle/>
          <a:p>
            <a:r>
              <a:rPr lang="en-US" altLang="zh-CN" dirty="0"/>
              <a:t>《</a:t>
            </a:r>
            <a:r>
              <a:rPr lang="zh-CN" altLang="en-US" dirty="0"/>
              <a:t>心术</a:t>
            </a:r>
            <a:r>
              <a:rPr lang="en-US" altLang="zh-CN" dirty="0"/>
              <a:t>》</a:t>
            </a:r>
            <a:r>
              <a:rPr lang="zh-CN" altLang="en-US" dirty="0"/>
              <a:t>大结局了，很多人都说不够批判现实主义，不够犀利。但我觉得一个温暖人心的剧不好吗？现实已经很残酷了，何必还要如此尖锐？</a:t>
            </a:r>
          </a:p>
        </p:txBody>
      </p:sp>
      <p:sp>
        <p:nvSpPr>
          <p:cNvPr id="6" name="矩形 5"/>
          <p:cNvSpPr/>
          <p:nvPr/>
        </p:nvSpPr>
        <p:spPr>
          <a:xfrm>
            <a:off x="4139952" y="1916832"/>
            <a:ext cx="4572000" cy="1938992"/>
          </a:xfrm>
          <a:prstGeom prst="rect">
            <a:avLst/>
          </a:prstGeom>
        </p:spPr>
        <p:txBody>
          <a:bodyPr>
            <a:spAutoFit/>
          </a:bodyPr>
          <a:lstStyle/>
          <a:p>
            <a:r>
              <a:rPr lang="zh-CN" altLang="en-US" dirty="0" smtClean="0"/>
              <a:t>跟原著</a:t>
            </a:r>
            <a:r>
              <a:rPr lang="zh-CN" altLang="en-US" dirty="0"/>
              <a:t>小说不同，电视</a:t>
            </a:r>
            <a:r>
              <a:rPr lang="zh-CN" altLang="en-US" dirty="0" smtClean="0"/>
              <a:t>版以</a:t>
            </a:r>
            <a:r>
              <a:rPr lang="zh-CN" altLang="en-US" dirty="0"/>
              <a:t>大团圆结局，大师兄刘晨曦的女儿南南获得了肾源得救，美小护和霍思邈在经历了怀孕疑云后终于确定要结婚。</a:t>
            </a:r>
          </a:p>
        </p:txBody>
      </p:sp>
      <p:sp>
        <p:nvSpPr>
          <p:cNvPr id="7" name="矩形 6"/>
          <p:cNvSpPr/>
          <p:nvPr/>
        </p:nvSpPr>
        <p:spPr>
          <a:xfrm>
            <a:off x="1043608" y="332656"/>
            <a:ext cx="7200800" cy="707886"/>
          </a:xfrm>
          <a:prstGeom prst="rect">
            <a:avLst/>
          </a:prstGeom>
        </p:spPr>
        <p:txBody>
          <a:bodyPr wrap="square">
            <a:spAutoFit/>
          </a:bodyPr>
          <a:lstStyle/>
          <a:p>
            <a:pPr algn="ctr"/>
            <a:r>
              <a:rPr lang="zh-CN" altLang="en-US" sz="4000" b="1" dirty="0" smtClean="0"/>
              <a:t>亦有争议！</a:t>
            </a:r>
            <a:endParaRPr lang="zh-CN" altLang="en-US" sz="4000" b="1" dirty="0"/>
          </a:p>
        </p:txBody>
      </p:sp>
    </p:spTree>
    <p:extLst>
      <p:ext uri="{BB962C8B-B14F-4D97-AF65-F5344CB8AC3E}">
        <p14:creationId xmlns:p14="http://schemas.microsoft.com/office/powerpoint/2010/main" xmlns="" val="48954545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istrator\桌面\5790e8671fc13d7ee59781b85288ca12.jpg"/>
          <p:cNvPicPr>
            <a:picLocks noGrp="1" noChangeAspect="1" noChangeArrowheads="1"/>
          </p:cNvPicPr>
          <p:nvPr>
            <p:ph sz="half" idx="1"/>
          </p:nvPr>
        </p:nvPicPr>
        <p:blipFill>
          <a:blip r:embed="rId3" cstate="print"/>
          <a:srcRect/>
          <a:stretch>
            <a:fillRect/>
          </a:stretch>
        </p:blipFill>
        <p:spPr bwMode="auto">
          <a:xfrm>
            <a:off x="0" y="274320"/>
            <a:ext cx="9144000" cy="6101542"/>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sz="half" idx="2"/>
          </p:nvPr>
        </p:nvSpPr>
        <p:spPr>
          <a:xfrm>
            <a:off x="6645685" y="3858191"/>
            <a:ext cx="2238400" cy="2381355"/>
          </a:xfrm>
        </p:spPr>
        <p:txBody>
          <a:bodyPr>
            <a:normAutofit fontScale="77500" lnSpcReduction="20000"/>
          </a:bodyPr>
          <a:lstStyle/>
          <a:p>
            <a:r>
              <a:rPr lang="zh-CN" altLang="en-US" dirty="0"/>
              <a:t>在所有医疗电视剧中，</a:t>
            </a:r>
            <a:r>
              <a:rPr lang="en-US" altLang="zh-CN" dirty="0"/>
              <a:t>《</a:t>
            </a:r>
            <a:r>
              <a:rPr lang="zh-CN" altLang="en-US" dirty="0"/>
              <a:t>心术</a:t>
            </a:r>
            <a:r>
              <a:rPr lang="en-US" altLang="zh-CN" dirty="0"/>
              <a:t>》</a:t>
            </a:r>
            <a:r>
              <a:rPr lang="zh-CN" altLang="en-US" dirty="0"/>
              <a:t>以 </a:t>
            </a:r>
            <a:r>
              <a:rPr lang="en-US" altLang="zh-CN" dirty="0"/>
              <a:t>334 </a:t>
            </a:r>
            <a:r>
              <a:rPr lang="zh-CN" altLang="en-US" dirty="0"/>
              <a:t>票得选“医生心目中错误最多”的医疗电视剧第一名。</a:t>
            </a:r>
          </a:p>
        </p:txBody>
      </p:sp>
      <p:pic>
        <p:nvPicPr>
          <p:cNvPr id="6146" name="Picture 2"/>
          <p:cNvPicPr>
            <a:picLocks noGrp="1" noChangeAspect="1" noChangeArrowheads="1"/>
          </p:cNvPicPr>
          <p:nvPr>
            <p:ph sz="half"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528" y="1196752"/>
            <a:ext cx="6192688" cy="515004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标题 5"/>
          <p:cNvSpPr>
            <a:spLocks noGrp="1"/>
          </p:cNvSpPr>
          <p:nvPr>
            <p:ph type="title"/>
          </p:nvPr>
        </p:nvSpPr>
        <p:spPr>
          <a:xfrm>
            <a:off x="2222639" y="461417"/>
            <a:ext cx="4698723" cy="769441"/>
          </a:xfrm>
          <a:prstGeom prst="rect">
            <a:avLst/>
          </a:prstGeom>
        </p:spPr>
        <p:txBody>
          <a:bodyPr wrap="none">
            <a:spAutoFit/>
          </a:bodyPr>
          <a:lstStyle/>
          <a:p>
            <a:r>
              <a:rPr lang="zh-CN" altLang="en-US" dirty="0" smtClean="0"/>
              <a:t>丁香园的一项调查</a:t>
            </a:r>
            <a:endParaRPr lang="zh-CN" altLang="en-US" dirty="0"/>
          </a:p>
        </p:txBody>
      </p:sp>
    </p:spTree>
    <p:extLst>
      <p:ext uri="{BB962C8B-B14F-4D97-AF65-F5344CB8AC3E}">
        <p14:creationId xmlns:p14="http://schemas.microsoft.com/office/powerpoint/2010/main" xmlns="" val="33034603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79425" y="836613"/>
            <a:ext cx="8664575" cy="1920875"/>
          </a:xfrm>
          <a:prstGeom prst="rect">
            <a:avLst/>
          </a:prstGeom>
        </p:spPr>
        <p:txBody>
          <a:bodyPr>
            <a:spAutoFit/>
          </a:bodyPr>
          <a:lstStyle/>
          <a:p>
            <a:pPr>
              <a:lnSpc>
                <a:spcPct val="110000"/>
              </a:lnSpc>
              <a:defRPr/>
            </a:pPr>
            <a:r>
              <a:rPr lang="zh-CN" altLang="en-US" sz="4400" b="1" dirty="0">
                <a:latin typeface="宋体" panose="02010600030101010101" pitchFamily="2" charset="-122"/>
                <a:cs typeface="+mj-cs"/>
              </a:rPr>
              <a:t>总体安排：</a:t>
            </a:r>
            <a:endParaRPr lang="en-US" altLang="zh-CN" sz="4400" b="1" dirty="0">
              <a:latin typeface="宋体" panose="02010600030101010101" pitchFamily="2" charset="-122"/>
              <a:cs typeface="+mj-cs"/>
            </a:endParaRPr>
          </a:p>
          <a:p>
            <a:pPr>
              <a:lnSpc>
                <a:spcPct val="110000"/>
              </a:lnSpc>
              <a:defRPr/>
            </a:pPr>
            <a:r>
              <a:rPr lang="zh-CN" altLang="zh-CN" sz="3200" dirty="0">
                <a:latin typeface="楷体_GB2312" pitchFamily="49" charset="-122"/>
                <a:ea typeface="楷体_GB2312" pitchFamily="49" charset="-122"/>
              </a:rPr>
              <a:t>该活动第一周期为三年，每年选择一个严重威胁群众健康的公共卫生问题作为主题。</a:t>
            </a:r>
            <a:endParaRPr lang="en-US" altLang="zh-CN" sz="3200" dirty="0">
              <a:latin typeface="楷体_GB2312" pitchFamily="49" charset="-122"/>
              <a:ea typeface="楷体_GB2312" pitchFamily="49" charset="-122"/>
            </a:endParaRPr>
          </a:p>
        </p:txBody>
      </p:sp>
      <p:grpSp>
        <p:nvGrpSpPr>
          <p:cNvPr id="2" name="组合 3"/>
          <p:cNvGrpSpPr>
            <a:grpSpLocks/>
          </p:cNvGrpSpPr>
          <p:nvPr/>
        </p:nvGrpSpPr>
        <p:grpSpPr bwMode="auto">
          <a:xfrm>
            <a:off x="1638300" y="2827338"/>
            <a:ext cx="5726113" cy="3597275"/>
            <a:chOff x="-828600" y="1875358"/>
            <a:chExt cx="6908155" cy="3992042"/>
          </a:xfrm>
        </p:grpSpPr>
        <p:pic>
          <p:nvPicPr>
            <p:cNvPr id="73735" name="Picture 3" descr="light_shadow_m"/>
            <p:cNvPicPr>
              <a:picLocks noChangeAspect="1" noChangeArrowheads="1"/>
            </p:cNvPicPr>
            <p:nvPr/>
          </p:nvPicPr>
          <p:blipFill>
            <a:blip r:embed="rId3" cstate="print">
              <a:lum bright="-48000" contrast="-24000"/>
            </a:blip>
            <a:srcRect/>
            <a:stretch>
              <a:fillRect/>
            </a:stretch>
          </p:blipFill>
          <p:spPr bwMode="auto">
            <a:xfrm rot="-3118864">
              <a:off x="-473793" y="3561556"/>
              <a:ext cx="3255962" cy="441325"/>
            </a:xfrm>
            <a:prstGeom prst="rect">
              <a:avLst/>
            </a:prstGeom>
            <a:noFill/>
            <a:ln w="9525">
              <a:noFill/>
              <a:miter lim="800000"/>
              <a:headEnd/>
              <a:tailEnd/>
            </a:ln>
          </p:spPr>
        </p:pic>
        <p:sp>
          <p:nvSpPr>
            <p:cNvPr id="73736" name="Freeform 4"/>
            <p:cNvSpPr>
              <a:spLocks/>
            </p:cNvSpPr>
            <p:nvPr/>
          </p:nvSpPr>
          <p:spPr bwMode="gray">
            <a:xfrm>
              <a:off x="68338" y="2736850"/>
              <a:ext cx="2097087" cy="2016125"/>
            </a:xfrm>
            <a:custGeom>
              <a:avLst/>
              <a:gdLst>
                <a:gd name="T0" fmla="*/ 2147483647 w 1335"/>
                <a:gd name="T1" fmla="*/ 2147483647 h 1479"/>
                <a:gd name="T2" fmla="*/ 2147483647 w 1335"/>
                <a:gd name="T3" fmla="*/ 2147483647 h 1479"/>
                <a:gd name="T4" fmla="*/ 2147483647 w 1335"/>
                <a:gd name="T5" fmla="*/ 2147483647 h 1479"/>
                <a:gd name="T6" fmla="*/ 2147483647 w 1335"/>
                <a:gd name="T7" fmla="*/ 2147483647 h 1479"/>
                <a:gd name="T8" fmla="*/ 2147483647 w 1335"/>
                <a:gd name="T9" fmla="*/ 2147483647 h 1479"/>
                <a:gd name="T10" fmla="*/ 0 w 1335"/>
                <a:gd name="T11" fmla="*/ 2147483647 h 1479"/>
                <a:gd name="T12" fmla="*/ 2147483647 w 1335"/>
                <a:gd name="T13" fmla="*/ 2147483647 h 1479"/>
                <a:gd name="T14" fmla="*/ 0 60000 65536"/>
                <a:gd name="T15" fmla="*/ 0 60000 65536"/>
                <a:gd name="T16" fmla="*/ 0 60000 65536"/>
                <a:gd name="T17" fmla="*/ 0 60000 65536"/>
                <a:gd name="T18" fmla="*/ 0 60000 65536"/>
                <a:gd name="T19" fmla="*/ 0 60000 65536"/>
                <a:gd name="T20" fmla="*/ 0 60000 65536"/>
                <a:gd name="T21" fmla="*/ 0 w 1335"/>
                <a:gd name="T22" fmla="*/ 0 h 1479"/>
                <a:gd name="T23" fmla="*/ 1335 w 1335"/>
                <a:gd name="T24" fmla="*/ 1479 h 14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sp>
          <p:nvSpPr>
            <p:cNvPr id="73737" name="Freeform 5"/>
            <p:cNvSpPr>
              <a:spLocks/>
            </p:cNvSpPr>
            <p:nvPr/>
          </p:nvSpPr>
          <p:spPr bwMode="gray">
            <a:xfrm flipH="1">
              <a:off x="3160788" y="2782888"/>
              <a:ext cx="2097087" cy="2016125"/>
            </a:xfrm>
            <a:custGeom>
              <a:avLst/>
              <a:gdLst>
                <a:gd name="T0" fmla="*/ 2147483647 w 1335"/>
                <a:gd name="T1" fmla="*/ 2147483647 h 1479"/>
                <a:gd name="T2" fmla="*/ 2147483647 w 1335"/>
                <a:gd name="T3" fmla="*/ 2147483647 h 1479"/>
                <a:gd name="T4" fmla="*/ 2147483647 w 1335"/>
                <a:gd name="T5" fmla="*/ 2147483647 h 1479"/>
                <a:gd name="T6" fmla="*/ 2147483647 w 1335"/>
                <a:gd name="T7" fmla="*/ 2147483647 h 1479"/>
                <a:gd name="T8" fmla="*/ 2147483647 w 1335"/>
                <a:gd name="T9" fmla="*/ 2147483647 h 1479"/>
                <a:gd name="T10" fmla="*/ 0 w 1335"/>
                <a:gd name="T11" fmla="*/ 2147483647 h 1479"/>
                <a:gd name="T12" fmla="*/ 2147483647 w 1335"/>
                <a:gd name="T13" fmla="*/ 2147483647 h 1479"/>
                <a:gd name="T14" fmla="*/ 0 60000 65536"/>
                <a:gd name="T15" fmla="*/ 0 60000 65536"/>
                <a:gd name="T16" fmla="*/ 0 60000 65536"/>
                <a:gd name="T17" fmla="*/ 0 60000 65536"/>
                <a:gd name="T18" fmla="*/ 0 60000 65536"/>
                <a:gd name="T19" fmla="*/ 0 60000 65536"/>
                <a:gd name="T20" fmla="*/ 0 60000 65536"/>
                <a:gd name="T21" fmla="*/ 0 w 1335"/>
                <a:gd name="T22" fmla="*/ 0 h 1479"/>
                <a:gd name="T23" fmla="*/ 1335 w 1335"/>
                <a:gd name="T24" fmla="*/ 1479 h 14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grpSp>
          <p:nvGrpSpPr>
            <p:cNvPr id="4" name="Group 6"/>
            <p:cNvGrpSpPr>
              <a:grpSpLocks/>
            </p:cNvGrpSpPr>
            <p:nvPr/>
          </p:nvGrpSpPr>
          <p:grpSpPr bwMode="auto">
            <a:xfrm>
              <a:off x="2382913" y="2732088"/>
              <a:ext cx="625475" cy="2103437"/>
              <a:chOff x="2687" y="1542"/>
              <a:chExt cx="398" cy="1542"/>
            </a:xfrm>
          </p:grpSpPr>
          <p:sp>
            <p:nvSpPr>
              <p:cNvPr id="73802" name="Freeform 7"/>
              <p:cNvSpPr>
                <a:spLocks/>
              </p:cNvSpPr>
              <p:nvPr/>
            </p:nvSpPr>
            <p:spPr bwMode="gray">
              <a:xfrm>
                <a:off x="2687" y="1542"/>
                <a:ext cx="398" cy="1542"/>
              </a:xfrm>
              <a:custGeom>
                <a:avLst/>
                <a:gdLst>
                  <a:gd name="T0" fmla="*/ 229 w 398"/>
                  <a:gd name="T1" fmla="*/ 318 h 1542"/>
                  <a:gd name="T2" fmla="*/ 80 w 398"/>
                  <a:gd name="T3" fmla="*/ 240 h 1542"/>
                  <a:gd name="T4" fmla="*/ 10 w 398"/>
                  <a:gd name="T5" fmla="*/ 1542 h 1542"/>
                  <a:gd name="T6" fmla="*/ 362 w 398"/>
                  <a:gd name="T7" fmla="*/ 1525 h 1542"/>
                  <a:gd name="T8" fmla="*/ 229 w 398"/>
                  <a:gd name="T9" fmla="*/ 318 h 1542"/>
                  <a:gd name="T10" fmla="*/ 0 60000 65536"/>
                  <a:gd name="T11" fmla="*/ 0 60000 65536"/>
                  <a:gd name="T12" fmla="*/ 0 60000 65536"/>
                  <a:gd name="T13" fmla="*/ 0 60000 65536"/>
                  <a:gd name="T14" fmla="*/ 0 60000 65536"/>
                  <a:gd name="T15" fmla="*/ 0 w 398"/>
                  <a:gd name="T16" fmla="*/ 0 h 1542"/>
                  <a:gd name="T17" fmla="*/ 398 w 398"/>
                  <a:gd name="T18" fmla="*/ 1542 h 1542"/>
                </a:gdLst>
                <a:ahLst/>
                <a:cxnLst>
                  <a:cxn ang="T10">
                    <a:pos x="T0" y="T1"/>
                  </a:cxn>
                  <a:cxn ang="T11">
                    <a:pos x="T2" y="T3"/>
                  </a:cxn>
                  <a:cxn ang="T12">
                    <a:pos x="T4" y="T5"/>
                  </a:cxn>
                  <a:cxn ang="T13">
                    <a:pos x="T6" y="T7"/>
                  </a:cxn>
                  <a:cxn ang="T14">
                    <a:pos x="T8" y="T9"/>
                  </a:cxn>
                </a:cxnLst>
                <a:rect l="T15" t="T16" r="T17" b="T18"/>
                <a:pathLst>
                  <a:path w="398" h="1542">
                    <a:moveTo>
                      <a:pt x="229" y="318"/>
                    </a:moveTo>
                    <a:cubicBezTo>
                      <a:pt x="169" y="114"/>
                      <a:pt x="110" y="0"/>
                      <a:pt x="80" y="240"/>
                    </a:cubicBezTo>
                    <a:cubicBezTo>
                      <a:pt x="50" y="480"/>
                      <a:pt x="0" y="1379"/>
                      <a:pt x="10" y="1542"/>
                    </a:cubicBezTo>
                    <a:lnTo>
                      <a:pt x="362" y="1525"/>
                    </a:lnTo>
                    <a:cubicBezTo>
                      <a:pt x="398" y="1321"/>
                      <a:pt x="289" y="522"/>
                      <a:pt x="229" y="318"/>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sp>
            <p:nvSpPr>
              <p:cNvPr id="26" name="Freeform 8"/>
              <p:cNvSpPr>
                <a:spLocks/>
              </p:cNvSpPr>
              <p:nvPr/>
            </p:nvSpPr>
            <p:spPr bwMode="gray">
              <a:xfrm>
                <a:off x="2811" y="1889"/>
                <a:ext cx="22" cy="562"/>
              </a:xfrm>
              <a:custGeom>
                <a:avLst/>
                <a:gdLst/>
                <a:ahLst/>
                <a:cxnLst>
                  <a:cxn ang="0">
                    <a:pos x="9" y="1"/>
                  </a:cxn>
                  <a:cxn ang="0">
                    <a:pos x="34" y="241"/>
                  </a:cxn>
                  <a:cxn ang="0">
                    <a:pos x="19" y="562"/>
                  </a:cxn>
                  <a:cxn ang="0">
                    <a:pos x="2" y="233"/>
                  </a:cxn>
                  <a:cxn ang="0">
                    <a:pos x="9" y="1"/>
                  </a:cxn>
                </a:cxnLst>
                <a:rect l="0" t="0" r="r" b="b"/>
                <a:pathLst>
                  <a:path w="34" h="562">
                    <a:moveTo>
                      <a:pt x="9" y="1"/>
                    </a:moveTo>
                    <a:cubicBezTo>
                      <a:pt x="14" y="2"/>
                      <a:pt x="32" y="148"/>
                      <a:pt x="34" y="241"/>
                    </a:cubicBezTo>
                    <a:cubicBezTo>
                      <a:pt x="29" y="338"/>
                      <a:pt x="14" y="562"/>
                      <a:pt x="19" y="562"/>
                    </a:cubicBezTo>
                    <a:cubicBezTo>
                      <a:pt x="13" y="561"/>
                      <a:pt x="4" y="326"/>
                      <a:pt x="2" y="233"/>
                    </a:cubicBezTo>
                    <a:cubicBezTo>
                      <a:pt x="0" y="140"/>
                      <a:pt x="4" y="0"/>
                      <a:pt x="9" y="1"/>
                    </a:cubicBezTo>
                    <a:close/>
                  </a:path>
                </a:pathLst>
              </a:custGeom>
              <a:gradFill rotWithShape="1">
                <a:gsLst>
                  <a:gs pos="0">
                    <a:srgbClr val="B2B2B2"/>
                  </a:gs>
                  <a:gs pos="50000">
                    <a:schemeClr val="tx1"/>
                  </a:gs>
                  <a:gs pos="100000">
                    <a:srgbClr val="B2B2B2"/>
                  </a:gs>
                </a:gsLst>
                <a:lin ang="5400000" scaled="1"/>
              </a:gradFill>
              <a:ln w="9525" cap="flat" cmpd="sng">
                <a:noFill/>
                <a:prstDash val="solid"/>
                <a:round/>
                <a:headEnd/>
                <a:tailEnd/>
              </a:ln>
              <a:effectLst/>
            </p:spPr>
            <p:txBody>
              <a:bodyPr wrap="none" anchor="ctr"/>
              <a:lstStyle/>
              <a:p>
                <a:pPr>
                  <a:defRPr/>
                </a:pPr>
                <a:endParaRPr lang="zh-CN" altLang="en-US">
                  <a:latin typeface="Arial" charset="0"/>
                </a:endParaRPr>
              </a:p>
            </p:txBody>
          </p:sp>
        </p:grpSp>
        <p:sp>
          <p:nvSpPr>
            <p:cNvPr id="73739" name="Freeform 9"/>
            <p:cNvSpPr>
              <a:spLocks/>
            </p:cNvSpPr>
            <p:nvPr/>
          </p:nvSpPr>
          <p:spPr bwMode="gray">
            <a:xfrm>
              <a:off x="566813" y="2967038"/>
              <a:ext cx="587375" cy="741362"/>
            </a:xfrm>
            <a:custGeom>
              <a:avLst/>
              <a:gdLst>
                <a:gd name="T0" fmla="*/ 2147483647 w 368"/>
                <a:gd name="T1" fmla="*/ 2147483647 h 543"/>
                <a:gd name="T2" fmla="*/ 2147483647 w 368"/>
                <a:gd name="T3" fmla="*/ 2147483647 h 543"/>
                <a:gd name="T4" fmla="*/ 2147483647 w 368"/>
                <a:gd name="T5" fmla="*/ 2147483647 h 543"/>
                <a:gd name="T6" fmla="*/ 2147483647 w 368"/>
                <a:gd name="T7" fmla="*/ 2147483647 h 543"/>
                <a:gd name="T8" fmla="*/ 0 w 368"/>
                <a:gd name="T9" fmla="*/ 2147483647 h 543"/>
                <a:gd name="T10" fmla="*/ 2147483647 w 368"/>
                <a:gd name="T11" fmla="*/ 2147483647 h 543"/>
                <a:gd name="T12" fmla="*/ 0 60000 65536"/>
                <a:gd name="T13" fmla="*/ 0 60000 65536"/>
                <a:gd name="T14" fmla="*/ 0 60000 65536"/>
                <a:gd name="T15" fmla="*/ 0 60000 65536"/>
                <a:gd name="T16" fmla="*/ 0 60000 65536"/>
                <a:gd name="T17" fmla="*/ 0 60000 65536"/>
                <a:gd name="T18" fmla="*/ 0 w 368"/>
                <a:gd name="T19" fmla="*/ 0 h 543"/>
                <a:gd name="T20" fmla="*/ 368 w 368"/>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gradFill rotWithShape="1">
              <a:gsLst>
                <a:gs pos="0">
                  <a:schemeClr val="tx1">
                    <a:alpha val="70000"/>
                  </a:schemeClr>
                </a:gs>
                <a:gs pos="100000">
                  <a:srgbClr val="B2B2B2"/>
                </a:gs>
              </a:gsLst>
              <a:path path="rect">
                <a:fillToRect l="50000" t="50000" r="50000" b="50000"/>
              </a:path>
            </a:gradFill>
            <a:ln w="9525">
              <a:noFill/>
              <a:round/>
              <a:headEnd/>
              <a:tailEnd/>
            </a:ln>
          </p:spPr>
          <p:txBody>
            <a:bodyPr wrap="none" anchor="ctr"/>
            <a:lstStyle/>
            <a:p>
              <a:endParaRPr lang="zh-CN" altLang="en-US"/>
            </a:p>
          </p:txBody>
        </p:sp>
        <p:sp>
          <p:nvSpPr>
            <p:cNvPr id="73740" name="Freeform 10"/>
            <p:cNvSpPr>
              <a:spLocks/>
            </p:cNvSpPr>
            <p:nvPr/>
          </p:nvSpPr>
          <p:spPr bwMode="gray">
            <a:xfrm flipH="1">
              <a:off x="4176788" y="3082925"/>
              <a:ext cx="530225" cy="560388"/>
            </a:xfrm>
            <a:custGeom>
              <a:avLst/>
              <a:gdLst>
                <a:gd name="T0" fmla="*/ 2147483647 w 368"/>
                <a:gd name="T1" fmla="*/ 2147483647 h 543"/>
                <a:gd name="T2" fmla="*/ 2147483647 w 368"/>
                <a:gd name="T3" fmla="*/ 2147483647 h 543"/>
                <a:gd name="T4" fmla="*/ 2147483647 w 368"/>
                <a:gd name="T5" fmla="*/ 2147483647 h 543"/>
                <a:gd name="T6" fmla="*/ 2147483647 w 368"/>
                <a:gd name="T7" fmla="*/ 2147483647 h 543"/>
                <a:gd name="T8" fmla="*/ 0 w 368"/>
                <a:gd name="T9" fmla="*/ 2147483647 h 543"/>
                <a:gd name="T10" fmla="*/ 2147483647 w 368"/>
                <a:gd name="T11" fmla="*/ 2147483647 h 543"/>
                <a:gd name="T12" fmla="*/ 0 60000 65536"/>
                <a:gd name="T13" fmla="*/ 0 60000 65536"/>
                <a:gd name="T14" fmla="*/ 0 60000 65536"/>
                <a:gd name="T15" fmla="*/ 0 60000 65536"/>
                <a:gd name="T16" fmla="*/ 0 60000 65536"/>
                <a:gd name="T17" fmla="*/ 0 60000 65536"/>
                <a:gd name="T18" fmla="*/ 0 w 368"/>
                <a:gd name="T19" fmla="*/ 0 h 543"/>
                <a:gd name="T20" fmla="*/ 368 w 368"/>
                <a:gd name="T21" fmla="*/ 543 h 543"/>
              </a:gdLst>
              <a:ahLst/>
              <a:cxnLst>
                <a:cxn ang="T12">
                  <a:pos x="T0" y="T1"/>
                </a:cxn>
                <a:cxn ang="T13">
                  <a:pos x="T2" y="T3"/>
                </a:cxn>
                <a:cxn ang="T14">
                  <a:pos x="T4" y="T5"/>
                </a:cxn>
                <a:cxn ang="T15">
                  <a:pos x="T6" y="T7"/>
                </a:cxn>
                <a:cxn ang="T16">
                  <a:pos x="T8" y="T9"/>
                </a:cxn>
                <a:cxn ang="T17">
                  <a:pos x="T10" y="T11"/>
                </a:cxn>
              </a:cxnLst>
              <a:rect l="T18" t="T19" r="T20" b="T21"/>
              <a:pathLst>
                <a:path w="368" h="543">
                  <a:moveTo>
                    <a:pt x="154" y="241"/>
                  </a:moveTo>
                  <a:cubicBezTo>
                    <a:pt x="224" y="129"/>
                    <a:pt x="364" y="0"/>
                    <a:pt x="366" y="9"/>
                  </a:cubicBezTo>
                  <a:cubicBezTo>
                    <a:pt x="368" y="18"/>
                    <a:pt x="216" y="210"/>
                    <a:pt x="165" y="293"/>
                  </a:cubicBezTo>
                  <a:cubicBezTo>
                    <a:pt x="103" y="394"/>
                    <a:pt x="97" y="449"/>
                    <a:pt x="60" y="507"/>
                  </a:cubicBezTo>
                  <a:lnTo>
                    <a:pt x="0" y="543"/>
                  </a:lnTo>
                  <a:cubicBezTo>
                    <a:pt x="16" y="499"/>
                    <a:pt x="122" y="304"/>
                    <a:pt x="154" y="241"/>
                  </a:cubicBezTo>
                  <a:close/>
                </a:path>
              </a:pathLst>
            </a:custGeom>
            <a:gradFill rotWithShape="1">
              <a:gsLst>
                <a:gs pos="0">
                  <a:schemeClr val="tx1"/>
                </a:gs>
                <a:gs pos="100000">
                  <a:srgbClr val="B2B2B2"/>
                </a:gs>
              </a:gsLst>
              <a:path path="rect">
                <a:fillToRect l="50000" t="50000" r="50000" b="50000"/>
              </a:path>
            </a:gradFill>
            <a:ln w="9525">
              <a:noFill/>
              <a:round/>
              <a:headEnd/>
              <a:tailEnd/>
            </a:ln>
          </p:spPr>
          <p:txBody>
            <a:bodyPr wrap="none" anchor="ctr"/>
            <a:lstStyle/>
            <a:p>
              <a:endParaRPr lang="zh-CN" altLang="en-US"/>
            </a:p>
          </p:txBody>
        </p:sp>
        <p:sp>
          <p:nvSpPr>
            <p:cNvPr id="73741" name="Oval 11"/>
            <p:cNvSpPr>
              <a:spLocks noChangeArrowheads="1"/>
            </p:cNvSpPr>
            <p:nvPr/>
          </p:nvSpPr>
          <p:spPr bwMode="gray">
            <a:xfrm>
              <a:off x="-828600" y="4133850"/>
              <a:ext cx="1749425" cy="1733550"/>
            </a:xfrm>
            <a:prstGeom prst="ellipse">
              <a:avLst/>
            </a:prstGeom>
            <a:gradFill rotWithShape="1">
              <a:gsLst>
                <a:gs pos="0">
                  <a:srgbClr val="B2B2B2"/>
                </a:gs>
                <a:gs pos="100000">
                  <a:srgbClr val="FFFFFF"/>
                </a:gs>
              </a:gsLst>
              <a:lin ang="5400000" scaled="1"/>
            </a:gradFill>
            <a:ln w="19050">
              <a:noFill/>
              <a:round/>
              <a:headEnd/>
              <a:tailEnd/>
            </a:ln>
          </p:spPr>
          <p:txBody>
            <a:bodyPr wrap="none" anchor="ctr"/>
            <a:lstStyle/>
            <a:p>
              <a:endParaRPr lang="zh-CN" altLang="en-US"/>
            </a:p>
          </p:txBody>
        </p:sp>
        <p:sp>
          <p:nvSpPr>
            <p:cNvPr id="73742" name="Oval 12"/>
            <p:cNvSpPr>
              <a:spLocks noChangeArrowheads="1"/>
            </p:cNvSpPr>
            <p:nvPr/>
          </p:nvSpPr>
          <p:spPr bwMode="gray">
            <a:xfrm>
              <a:off x="-753987" y="4213225"/>
              <a:ext cx="1595437" cy="1582738"/>
            </a:xfrm>
            <a:prstGeom prst="ellipse">
              <a:avLst/>
            </a:prstGeom>
            <a:gradFill rotWithShape="1">
              <a:gsLst>
                <a:gs pos="0">
                  <a:srgbClr val="DDDDDD"/>
                </a:gs>
                <a:gs pos="50000">
                  <a:srgbClr val="F6F6F6"/>
                </a:gs>
                <a:gs pos="100000">
                  <a:srgbClr val="DDDDDD"/>
                </a:gs>
              </a:gsLst>
              <a:lin ang="5400000" scaled="1"/>
            </a:gradFill>
            <a:ln w="19050">
              <a:noFill/>
              <a:round/>
              <a:headEnd/>
              <a:tailEnd/>
            </a:ln>
          </p:spPr>
          <p:txBody>
            <a:bodyPr wrap="none" anchor="ctr"/>
            <a:lstStyle/>
            <a:p>
              <a:endParaRPr lang="zh-CN" altLang="en-US"/>
            </a:p>
          </p:txBody>
        </p:sp>
        <p:pic>
          <p:nvPicPr>
            <p:cNvPr id="73743" name="Picture 13" descr="circuler_1"/>
            <p:cNvPicPr>
              <a:picLocks noChangeAspect="1" noChangeArrowheads="1"/>
            </p:cNvPicPr>
            <p:nvPr/>
          </p:nvPicPr>
          <p:blipFill>
            <a:blip r:embed="rId4" cstate="print"/>
            <a:srcRect/>
            <a:stretch>
              <a:fillRect/>
            </a:stretch>
          </p:blipFill>
          <p:spPr bwMode="gray">
            <a:xfrm>
              <a:off x="-696837" y="4270375"/>
              <a:ext cx="1492250" cy="1457325"/>
            </a:xfrm>
            <a:prstGeom prst="rect">
              <a:avLst/>
            </a:prstGeom>
            <a:noFill/>
            <a:ln w="9525">
              <a:noFill/>
              <a:miter lim="800000"/>
              <a:headEnd/>
              <a:tailEnd/>
            </a:ln>
          </p:spPr>
        </p:pic>
        <p:sp>
          <p:nvSpPr>
            <p:cNvPr id="32" name="Oval 14"/>
            <p:cNvSpPr>
              <a:spLocks noChangeArrowheads="1"/>
            </p:cNvSpPr>
            <p:nvPr/>
          </p:nvSpPr>
          <p:spPr bwMode="gray">
            <a:xfrm>
              <a:off x="-696837" y="4270375"/>
              <a:ext cx="1482725" cy="1460500"/>
            </a:xfrm>
            <a:prstGeom prst="ellipse">
              <a:avLst/>
            </a:prstGeom>
            <a:gradFill rotWithShape="1">
              <a:gsLst>
                <a:gs pos="0">
                  <a:srgbClr val="FFFF99">
                    <a:gamma/>
                    <a:shade val="26275"/>
                    <a:invGamma/>
                    <a:alpha val="89999"/>
                  </a:srgbClr>
                </a:gs>
                <a:gs pos="50000">
                  <a:srgbClr val="FFFF99">
                    <a:alpha val="45000"/>
                  </a:srgbClr>
                </a:gs>
                <a:gs pos="100000">
                  <a:srgbClr val="FFFF99">
                    <a:gamma/>
                    <a:shade val="26275"/>
                    <a:invGamma/>
                    <a:alpha val="89999"/>
                  </a:srgbClr>
                </a:gs>
              </a:gsLst>
              <a:lin ang="5400000" scaled="1"/>
            </a:gradFill>
            <a:ln w="9525" algn="ctr">
              <a:noFill/>
              <a:round/>
              <a:headEnd/>
              <a:tailEnd/>
            </a:ln>
            <a:effectLst/>
          </p:spPr>
          <p:txBody>
            <a:bodyPr wrap="none" anchor="ctr"/>
            <a:lstStyle>
              <a:lvl1pPr>
                <a:defRPr kumimoji="1" sz="2400">
                  <a:solidFill>
                    <a:schemeClr val="tx1"/>
                  </a:solidFill>
                  <a:latin typeface="Arial" pitchFamily="34" charset="0"/>
                  <a:ea typeface="宋体" pitchFamily="2" charset="-122"/>
                </a:defRPr>
              </a:lvl1pPr>
              <a:lvl2pPr marL="37931725" indent="-37474525">
                <a:defRPr kumimoji="1" sz="2400">
                  <a:solidFill>
                    <a:schemeClr val="tx1"/>
                  </a:solidFill>
                  <a:latin typeface="Arial" pitchFamily="34" charset="0"/>
                  <a:ea typeface="宋体" pitchFamily="2" charset="-122"/>
                </a:defRPr>
              </a:lvl2pPr>
              <a:lvl3pPr>
                <a:defRPr kumimoji="1" sz="2400">
                  <a:solidFill>
                    <a:schemeClr val="tx1"/>
                  </a:solidFill>
                  <a:latin typeface="Arial" pitchFamily="34" charset="0"/>
                  <a:ea typeface="宋体" pitchFamily="2" charset="-122"/>
                </a:defRPr>
              </a:lvl3pPr>
              <a:lvl4pPr>
                <a:defRPr kumimoji="1" sz="2400">
                  <a:solidFill>
                    <a:schemeClr val="tx1"/>
                  </a:solidFill>
                  <a:latin typeface="Arial" pitchFamily="34" charset="0"/>
                  <a:ea typeface="宋体" pitchFamily="2" charset="-122"/>
                </a:defRPr>
              </a:lvl4pPr>
              <a:lvl5pPr>
                <a:defRPr kumimoji="1" sz="2400">
                  <a:solidFill>
                    <a:schemeClr val="tx1"/>
                  </a:solidFill>
                  <a:latin typeface="Arial" pitchFamily="34" charset="0"/>
                  <a:ea typeface="宋体" pitchFamily="2" charset="-122"/>
                </a:defRPr>
              </a:lvl5pPr>
              <a:lvl6pPr marL="457200" fontAlgn="base">
                <a:spcBef>
                  <a:spcPct val="0"/>
                </a:spcBef>
                <a:spcAft>
                  <a:spcPct val="0"/>
                </a:spcAft>
                <a:defRPr kumimoji="1" sz="2400">
                  <a:solidFill>
                    <a:schemeClr val="tx1"/>
                  </a:solidFill>
                  <a:latin typeface="Arial" pitchFamily="34" charset="0"/>
                  <a:ea typeface="宋体" pitchFamily="2" charset="-122"/>
                </a:defRPr>
              </a:lvl6pPr>
              <a:lvl7pPr marL="914400" fontAlgn="base">
                <a:spcBef>
                  <a:spcPct val="0"/>
                </a:spcBef>
                <a:spcAft>
                  <a:spcPct val="0"/>
                </a:spcAft>
                <a:defRPr kumimoji="1" sz="2400">
                  <a:solidFill>
                    <a:schemeClr val="tx1"/>
                  </a:solidFill>
                  <a:latin typeface="Arial" pitchFamily="34" charset="0"/>
                  <a:ea typeface="宋体" pitchFamily="2" charset="-122"/>
                </a:defRPr>
              </a:lvl7pPr>
              <a:lvl8pPr marL="1371600" fontAlgn="base">
                <a:spcBef>
                  <a:spcPct val="0"/>
                </a:spcBef>
                <a:spcAft>
                  <a:spcPct val="0"/>
                </a:spcAft>
                <a:defRPr kumimoji="1" sz="2400">
                  <a:solidFill>
                    <a:schemeClr val="tx1"/>
                  </a:solidFill>
                  <a:latin typeface="Arial" pitchFamily="34" charset="0"/>
                  <a:ea typeface="宋体" pitchFamily="2" charset="-122"/>
                </a:defRPr>
              </a:lvl8pPr>
              <a:lvl9pPr marL="1828800" fontAlgn="base">
                <a:spcBef>
                  <a:spcPct val="0"/>
                </a:spcBef>
                <a:spcAft>
                  <a:spcPct val="0"/>
                </a:spcAft>
                <a:defRPr kumimoji="1" sz="2400">
                  <a:solidFill>
                    <a:schemeClr val="tx1"/>
                  </a:solidFill>
                  <a:latin typeface="Arial" pitchFamily="34" charset="0"/>
                  <a:ea typeface="宋体" pitchFamily="2" charset="-122"/>
                </a:defRPr>
              </a:lvl9pPr>
            </a:lstStyle>
            <a:p>
              <a:pPr>
                <a:defRPr/>
              </a:pPr>
              <a:endParaRPr kumimoji="0" lang="zh-CN" altLang="en-US" sz="1800"/>
            </a:p>
          </p:txBody>
        </p:sp>
        <p:sp>
          <p:nvSpPr>
            <p:cNvPr id="73747" name="Freeform 15"/>
            <p:cNvSpPr>
              <a:spLocks/>
            </p:cNvSpPr>
            <p:nvPr/>
          </p:nvSpPr>
          <p:spPr bwMode="gray">
            <a:xfrm>
              <a:off x="-544437" y="4298950"/>
              <a:ext cx="1165225" cy="508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FF99">
                    <a:alpha val="17998"/>
                  </a:srgbClr>
                </a:gs>
              </a:gsLst>
              <a:lin ang="5400000" scaled="1"/>
            </a:gradFill>
            <a:ln w="0">
              <a:noFill/>
              <a:round/>
              <a:headEnd/>
              <a:tailEnd/>
            </a:ln>
          </p:spPr>
          <p:txBody>
            <a:bodyPr/>
            <a:lstStyle/>
            <a:p>
              <a:endParaRPr lang="zh-CN" altLang="en-US"/>
            </a:p>
          </p:txBody>
        </p:sp>
        <p:grpSp>
          <p:nvGrpSpPr>
            <p:cNvPr id="5" name="Group 16"/>
            <p:cNvGrpSpPr>
              <a:grpSpLocks/>
            </p:cNvGrpSpPr>
            <p:nvPr/>
          </p:nvGrpSpPr>
          <p:grpSpPr bwMode="auto">
            <a:xfrm rot="-1297425" flipH="1" flipV="1">
              <a:off x="-361875" y="5441950"/>
              <a:ext cx="1077913" cy="233363"/>
              <a:chOff x="1565" y="2568"/>
              <a:chExt cx="1118" cy="279"/>
            </a:xfrm>
          </p:grpSpPr>
          <p:sp>
            <p:nvSpPr>
              <p:cNvPr id="35" name="AutoShape 17"/>
              <p:cNvSpPr>
                <a:spLocks noChangeArrowheads="1"/>
              </p:cNvSpPr>
              <p:nvPr/>
            </p:nvSpPr>
            <p:spPr bwMode="white">
              <a:xfrm rot="5263130">
                <a:off x="1866" y="2292"/>
                <a:ext cx="230" cy="816"/>
              </a:xfrm>
              <a:prstGeom prst="moon">
                <a:avLst>
                  <a:gd name="adj" fmla="val 49773"/>
                </a:avLst>
              </a:prstGeom>
              <a:gradFill rotWithShape="1">
                <a:gsLst>
                  <a:gs pos="0">
                    <a:schemeClr val="tx1">
                      <a:alpha val="3999"/>
                    </a:schemeClr>
                  </a:gs>
                  <a:gs pos="100000">
                    <a:schemeClr val="tx1">
                      <a:gamma/>
                      <a:shade val="46275"/>
                      <a:invGamma/>
                      <a:alpha val="0"/>
                    </a:schemeClr>
                  </a:gs>
                </a:gsLst>
                <a:lin ang="0" scaled="1"/>
              </a:gradFill>
              <a:ln w="9525">
                <a:noFill/>
                <a:miter lim="800000"/>
                <a:headEnd/>
                <a:tailEnd/>
              </a:ln>
              <a:effectLst/>
            </p:spPr>
            <p:txBody>
              <a:bodyPr wrap="none" anchor="ctr"/>
              <a:lstStyle/>
              <a:p>
                <a:pPr>
                  <a:defRPr/>
                </a:pPr>
                <a:endParaRPr lang="zh-CN" altLang="en-US">
                  <a:latin typeface="Arial" charset="0"/>
                </a:endParaRPr>
              </a:p>
            </p:txBody>
          </p:sp>
          <p:sp>
            <p:nvSpPr>
              <p:cNvPr id="36" name="AutoShape 18"/>
              <p:cNvSpPr>
                <a:spLocks noChangeArrowheads="1"/>
              </p:cNvSpPr>
              <p:nvPr/>
            </p:nvSpPr>
            <p:spPr bwMode="white">
              <a:xfrm rot="6078281">
                <a:off x="2000" y="2293"/>
                <a:ext cx="221" cy="810"/>
              </a:xfrm>
              <a:prstGeom prst="moon">
                <a:avLst>
                  <a:gd name="adj" fmla="val 49773"/>
                </a:avLst>
              </a:prstGeom>
              <a:gradFill rotWithShape="1">
                <a:gsLst>
                  <a:gs pos="0">
                    <a:schemeClr val="tx1">
                      <a:alpha val="3999"/>
                    </a:schemeClr>
                  </a:gs>
                  <a:gs pos="100000">
                    <a:schemeClr val="tx1">
                      <a:gamma/>
                      <a:shade val="46275"/>
                      <a:invGamma/>
                      <a:alpha val="0"/>
                    </a:schemeClr>
                  </a:gs>
                </a:gsLst>
                <a:lin ang="0" scaled="1"/>
              </a:gradFill>
              <a:ln w="9525">
                <a:noFill/>
                <a:miter lim="800000"/>
                <a:headEnd/>
                <a:tailEnd/>
              </a:ln>
              <a:effectLst/>
            </p:spPr>
            <p:txBody>
              <a:bodyPr wrap="none" anchor="ctr"/>
              <a:lstStyle/>
              <a:p>
                <a:pPr>
                  <a:defRPr/>
                </a:pPr>
                <a:endParaRPr lang="zh-CN" altLang="en-US">
                  <a:latin typeface="Arial" charset="0"/>
                </a:endParaRPr>
              </a:p>
            </p:txBody>
          </p:sp>
          <p:sp>
            <p:nvSpPr>
              <p:cNvPr id="37" name="AutoShape 19"/>
              <p:cNvSpPr>
                <a:spLocks noChangeArrowheads="1"/>
              </p:cNvSpPr>
              <p:nvPr/>
            </p:nvSpPr>
            <p:spPr bwMode="white">
              <a:xfrm rot="6373927">
                <a:off x="2069" y="2316"/>
                <a:ext cx="232" cy="814"/>
              </a:xfrm>
              <a:prstGeom prst="moon">
                <a:avLst>
                  <a:gd name="adj" fmla="val 49773"/>
                </a:avLst>
              </a:prstGeom>
              <a:gradFill rotWithShape="1">
                <a:gsLst>
                  <a:gs pos="0">
                    <a:schemeClr val="tx1">
                      <a:alpha val="3999"/>
                    </a:schemeClr>
                  </a:gs>
                  <a:gs pos="100000">
                    <a:schemeClr val="tx1">
                      <a:gamma/>
                      <a:shade val="46275"/>
                      <a:invGamma/>
                      <a:alpha val="0"/>
                    </a:schemeClr>
                  </a:gs>
                </a:gsLst>
                <a:lin ang="0" scaled="1"/>
              </a:gradFill>
              <a:ln w="9525">
                <a:noFill/>
                <a:miter lim="800000"/>
                <a:headEnd/>
                <a:tailEnd/>
              </a:ln>
              <a:effectLst/>
            </p:spPr>
            <p:txBody>
              <a:bodyPr wrap="none" anchor="ctr"/>
              <a:lstStyle/>
              <a:p>
                <a:pPr>
                  <a:defRPr/>
                </a:pPr>
                <a:endParaRPr lang="zh-CN" altLang="en-US">
                  <a:latin typeface="Arial" charset="0"/>
                </a:endParaRPr>
              </a:p>
            </p:txBody>
          </p:sp>
          <p:sp>
            <p:nvSpPr>
              <p:cNvPr id="38" name="AutoShape 20"/>
              <p:cNvSpPr>
                <a:spLocks noChangeArrowheads="1"/>
              </p:cNvSpPr>
              <p:nvPr/>
            </p:nvSpPr>
            <p:spPr bwMode="white">
              <a:xfrm rot="6906312">
                <a:off x="2167" y="2327"/>
                <a:ext cx="221" cy="818"/>
              </a:xfrm>
              <a:prstGeom prst="moon">
                <a:avLst>
                  <a:gd name="adj" fmla="val 49773"/>
                </a:avLst>
              </a:prstGeom>
              <a:gradFill rotWithShape="1">
                <a:gsLst>
                  <a:gs pos="0">
                    <a:schemeClr val="tx1">
                      <a:alpha val="3999"/>
                    </a:schemeClr>
                  </a:gs>
                  <a:gs pos="100000">
                    <a:schemeClr val="tx1">
                      <a:gamma/>
                      <a:shade val="46275"/>
                      <a:invGamma/>
                      <a:alpha val="0"/>
                    </a:schemeClr>
                  </a:gs>
                </a:gsLst>
                <a:lin ang="0" scaled="1"/>
              </a:gradFill>
              <a:ln w="9525">
                <a:noFill/>
                <a:miter lim="800000"/>
                <a:headEnd/>
                <a:tailEnd/>
              </a:ln>
              <a:effectLst/>
            </p:spPr>
            <p:txBody>
              <a:bodyPr wrap="none" anchor="ctr"/>
              <a:lstStyle/>
              <a:p>
                <a:pPr>
                  <a:defRPr/>
                </a:pPr>
                <a:endParaRPr lang="zh-CN" altLang="en-US">
                  <a:latin typeface="Arial" charset="0"/>
                </a:endParaRPr>
              </a:p>
            </p:txBody>
          </p:sp>
        </p:grpSp>
        <p:grpSp>
          <p:nvGrpSpPr>
            <p:cNvPr id="6" name="Group 21"/>
            <p:cNvGrpSpPr>
              <a:grpSpLocks/>
            </p:cNvGrpSpPr>
            <p:nvPr/>
          </p:nvGrpSpPr>
          <p:grpSpPr bwMode="auto">
            <a:xfrm rot="56115" flipH="1" flipV="1">
              <a:off x="-592062" y="5451475"/>
              <a:ext cx="1077912" cy="233363"/>
              <a:chOff x="1565" y="2568"/>
              <a:chExt cx="1118" cy="279"/>
            </a:xfrm>
          </p:grpSpPr>
          <p:sp>
            <p:nvSpPr>
              <p:cNvPr id="73794" name="AutoShape 22"/>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5" name="AutoShape 23"/>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6" name="AutoShape 24"/>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7" name="AutoShape 25"/>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sp>
          <p:nvSpPr>
            <p:cNvPr id="73750" name="Oval 26"/>
            <p:cNvSpPr>
              <a:spLocks noChangeArrowheads="1"/>
            </p:cNvSpPr>
            <p:nvPr/>
          </p:nvSpPr>
          <p:spPr bwMode="gray">
            <a:xfrm>
              <a:off x="4264100" y="4133850"/>
              <a:ext cx="1747838" cy="1733550"/>
            </a:xfrm>
            <a:prstGeom prst="ellipse">
              <a:avLst/>
            </a:prstGeom>
            <a:gradFill rotWithShape="1">
              <a:gsLst>
                <a:gs pos="0">
                  <a:srgbClr val="B2B2B2"/>
                </a:gs>
                <a:gs pos="100000">
                  <a:srgbClr val="FFFFFF"/>
                </a:gs>
              </a:gsLst>
              <a:lin ang="5400000" scaled="1"/>
            </a:gradFill>
            <a:ln w="19050">
              <a:noFill/>
              <a:round/>
              <a:headEnd/>
              <a:tailEnd/>
            </a:ln>
          </p:spPr>
          <p:txBody>
            <a:bodyPr wrap="none" anchor="ctr"/>
            <a:lstStyle/>
            <a:p>
              <a:endParaRPr lang="zh-CN" altLang="en-US"/>
            </a:p>
          </p:txBody>
        </p:sp>
        <p:sp>
          <p:nvSpPr>
            <p:cNvPr id="73751" name="Oval 27"/>
            <p:cNvSpPr>
              <a:spLocks noChangeArrowheads="1"/>
            </p:cNvSpPr>
            <p:nvPr/>
          </p:nvSpPr>
          <p:spPr bwMode="gray">
            <a:xfrm>
              <a:off x="4337125" y="4213225"/>
              <a:ext cx="1597025" cy="1582738"/>
            </a:xfrm>
            <a:prstGeom prst="ellipse">
              <a:avLst/>
            </a:prstGeom>
            <a:gradFill rotWithShape="1">
              <a:gsLst>
                <a:gs pos="0">
                  <a:srgbClr val="DDDDDD"/>
                </a:gs>
                <a:gs pos="50000">
                  <a:srgbClr val="F6F6F6"/>
                </a:gs>
                <a:gs pos="100000">
                  <a:srgbClr val="DDDDDD"/>
                </a:gs>
              </a:gsLst>
              <a:lin ang="5400000" scaled="1"/>
            </a:gradFill>
            <a:ln w="19050">
              <a:noFill/>
              <a:round/>
              <a:headEnd/>
              <a:tailEnd/>
            </a:ln>
          </p:spPr>
          <p:txBody>
            <a:bodyPr wrap="none" anchor="ctr"/>
            <a:lstStyle/>
            <a:p>
              <a:endParaRPr lang="zh-CN" altLang="en-US"/>
            </a:p>
          </p:txBody>
        </p:sp>
        <p:pic>
          <p:nvPicPr>
            <p:cNvPr id="73752" name="Picture 28" descr="circuler_1"/>
            <p:cNvPicPr>
              <a:picLocks noChangeAspect="1" noChangeArrowheads="1"/>
            </p:cNvPicPr>
            <p:nvPr/>
          </p:nvPicPr>
          <p:blipFill>
            <a:blip r:embed="rId5" cstate="print"/>
            <a:srcRect/>
            <a:stretch>
              <a:fillRect/>
            </a:stretch>
          </p:blipFill>
          <p:spPr bwMode="gray">
            <a:xfrm>
              <a:off x="4395863" y="4270375"/>
              <a:ext cx="1490662" cy="1457325"/>
            </a:xfrm>
            <a:prstGeom prst="rect">
              <a:avLst/>
            </a:prstGeom>
            <a:noFill/>
            <a:ln w="9525">
              <a:noFill/>
              <a:miter lim="800000"/>
              <a:headEnd/>
              <a:tailEnd/>
            </a:ln>
          </p:spPr>
        </p:pic>
        <p:sp>
          <p:nvSpPr>
            <p:cNvPr id="47" name="Oval 29"/>
            <p:cNvSpPr>
              <a:spLocks noChangeArrowheads="1"/>
            </p:cNvSpPr>
            <p:nvPr/>
          </p:nvSpPr>
          <p:spPr bwMode="gray">
            <a:xfrm>
              <a:off x="4395863" y="4270375"/>
              <a:ext cx="1481137" cy="1460500"/>
            </a:xfrm>
            <a:prstGeom prst="ellipse">
              <a:avLst/>
            </a:prstGeom>
            <a:gradFill rotWithShape="1">
              <a:gsLst>
                <a:gs pos="0">
                  <a:srgbClr val="CCCCFF">
                    <a:gamma/>
                    <a:shade val="26275"/>
                    <a:invGamma/>
                    <a:alpha val="89999"/>
                  </a:srgbClr>
                </a:gs>
                <a:gs pos="50000">
                  <a:srgbClr val="CCCCFF">
                    <a:alpha val="45000"/>
                  </a:srgbClr>
                </a:gs>
                <a:gs pos="100000">
                  <a:srgbClr val="CCCCFF">
                    <a:gamma/>
                    <a:shade val="26275"/>
                    <a:invGamma/>
                    <a:alpha val="89999"/>
                  </a:srgbClr>
                </a:gs>
              </a:gsLst>
              <a:lin ang="5400000" scaled="1"/>
            </a:gradFill>
            <a:ln w="9525" algn="ctr">
              <a:noFill/>
              <a:round/>
              <a:headEnd/>
              <a:tailEnd/>
            </a:ln>
            <a:effectLst/>
          </p:spPr>
          <p:txBody>
            <a:bodyPr wrap="none" anchor="ctr"/>
            <a:lstStyle>
              <a:lvl1pPr>
                <a:defRPr kumimoji="1" sz="2400">
                  <a:solidFill>
                    <a:schemeClr val="tx1"/>
                  </a:solidFill>
                  <a:latin typeface="Arial" pitchFamily="34" charset="0"/>
                  <a:ea typeface="宋体" pitchFamily="2" charset="-122"/>
                </a:defRPr>
              </a:lvl1pPr>
              <a:lvl2pPr marL="37931725" indent="-37474525">
                <a:defRPr kumimoji="1" sz="2400">
                  <a:solidFill>
                    <a:schemeClr val="tx1"/>
                  </a:solidFill>
                  <a:latin typeface="Arial" pitchFamily="34" charset="0"/>
                  <a:ea typeface="宋体" pitchFamily="2" charset="-122"/>
                </a:defRPr>
              </a:lvl2pPr>
              <a:lvl3pPr>
                <a:defRPr kumimoji="1" sz="2400">
                  <a:solidFill>
                    <a:schemeClr val="tx1"/>
                  </a:solidFill>
                  <a:latin typeface="Arial" pitchFamily="34" charset="0"/>
                  <a:ea typeface="宋体" pitchFamily="2" charset="-122"/>
                </a:defRPr>
              </a:lvl3pPr>
              <a:lvl4pPr>
                <a:defRPr kumimoji="1" sz="2400">
                  <a:solidFill>
                    <a:schemeClr val="tx1"/>
                  </a:solidFill>
                  <a:latin typeface="Arial" pitchFamily="34" charset="0"/>
                  <a:ea typeface="宋体" pitchFamily="2" charset="-122"/>
                </a:defRPr>
              </a:lvl4pPr>
              <a:lvl5pPr>
                <a:defRPr kumimoji="1" sz="2400">
                  <a:solidFill>
                    <a:schemeClr val="tx1"/>
                  </a:solidFill>
                  <a:latin typeface="Arial" pitchFamily="34" charset="0"/>
                  <a:ea typeface="宋体" pitchFamily="2" charset="-122"/>
                </a:defRPr>
              </a:lvl5pPr>
              <a:lvl6pPr marL="457200" fontAlgn="base">
                <a:spcBef>
                  <a:spcPct val="0"/>
                </a:spcBef>
                <a:spcAft>
                  <a:spcPct val="0"/>
                </a:spcAft>
                <a:defRPr kumimoji="1" sz="2400">
                  <a:solidFill>
                    <a:schemeClr val="tx1"/>
                  </a:solidFill>
                  <a:latin typeface="Arial" pitchFamily="34" charset="0"/>
                  <a:ea typeface="宋体" pitchFamily="2" charset="-122"/>
                </a:defRPr>
              </a:lvl6pPr>
              <a:lvl7pPr marL="914400" fontAlgn="base">
                <a:spcBef>
                  <a:spcPct val="0"/>
                </a:spcBef>
                <a:spcAft>
                  <a:spcPct val="0"/>
                </a:spcAft>
                <a:defRPr kumimoji="1" sz="2400">
                  <a:solidFill>
                    <a:schemeClr val="tx1"/>
                  </a:solidFill>
                  <a:latin typeface="Arial" pitchFamily="34" charset="0"/>
                  <a:ea typeface="宋体" pitchFamily="2" charset="-122"/>
                </a:defRPr>
              </a:lvl7pPr>
              <a:lvl8pPr marL="1371600" fontAlgn="base">
                <a:spcBef>
                  <a:spcPct val="0"/>
                </a:spcBef>
                <a:spcAft>
                  <a:spcPct val="0"/>
                </a:spcAft>
                <a:defRPr kumimoji="1" sz="2400">
                  <a:solidFill>
                    <a:schemeClr val="tx1"/>
                  </a:solidFill>
                  <a:latin typeface="Arial" pitchFamily="34" charset="0"/>
                  <a:ea typeface="宋体" pitchFamily="2" charset="-122"/>
                </a:defRPr>
              </a:lvl8pPr>
              <a:lvl9pPr marL="1828800" fontAlgn="base">
                <a:spcBef>
                  <a:spcPct val="0"/>
                </a:spcBef>
                <a:spcAft>
                  <a:spcPct val="0"/>
                </a:spcAft>
                <a:defRPr kumimoji="1" sz="2400">
                  <a:solidFill>
                    <a:schemeClr val="tx1"/>
                  </a:solidFill>
                  <a:latin typeface="Arial" pitchFamily="34" charset="0"/>
                  <a:ea typeface="宋体" pitchFamily="2" charset="-122"/>
                </a:defRPr>
              </a:lvl9pPr>
            </a:lstStyle>
            <a:p>
              <a:pPr>
                <a:defRPr/>
              </a:pPr>
              <a:endParaRPr kumimoji="0" lang="zh-CN" altLang="en-US" sz="1800"/>
            </a:p>
          </p:txBody>
        </p:sp>
        <p:sp>
          <p:nvSpPr>
            <p:cNvPr id="73756" name="Freeform 30"/>
            <p:cNvSpPr>
              <a:spLocks/>
            </p:cNvSpPr>
            <p:nvPr/>
          </p:nvSpPr>
          <p:spPr bwMode="gray">
            <a:xfrm>
              <a:off x="4548263" y="4298950"/>
              <a:ext cx="1163637" cy="508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CCCCFF">
                    <a:alpha val="17998"/>
                  </a:srgbClr>
                </a:gs>
              </a:gsLst>
              <a:lin ang="5400000" scaled="1"/>
            </a:gradFill>
            <a:ln w="0">
              <a:noFill/>
              <a:round/>
              <a:headEnd/>
              <a:tailEnd/>
            </a:ln>
          </p:spPr>
          <p:txBody>
            <a:bodyPr/>
            <a:lstStyle/>
            <a:p>
              <a:endParaRPr lang="zh-CN" altLang="en-US"/>
            </a:p>
          </p:txBody>
        </p:sp>
        <p:grpSp>
          <p:nvGrpSpPr>
            <p:cNvPr id="7" name="Group 31"/>
            <p:cNvGrpSpPr>
              <a:grpSpLocks/>
            </p:cNvGrpSpPr>
            <p:nvPr/>
          </p:nvGrpSpPr>
          <p:grpSpPr bwMode="auto">
            <a:xfrm rot="-1297425" flipH="1" flipV="1">
              <a:off x="4508575" y="5410200"/>
              <a:ext cx="1293813" cy="309563"/>
              <a:chOff x="2532" y="1051"/>
              <a:chExt cx="893" cy="246"/>
            </a:xfrm>
          </p:grpSpPr>
          <p:grpSp>
            <p:nvGrpSpPr>
              <p:cNvPr id="8" name="Group 32"/>
              <p:cNvGrpSpPr>
                <a:grpSpLocks/>
              </p:cNvGrpSpPr>
              <p:nvPr/>
            </p:nvGrpSpPr>
            <p:grpSpPr bwMode="auto">
              <a:xfrm>
                <a:off x="2532" y="1051"/>
                <a:ext cx="743" cy="185"/>
                <a:chOff x="1565" y="2568"/>
                <a:chExt cx="1118" cy="279"/>
              </a:xfrm>
            </p:grpSpPr>
            <p:sp>
              <p:nvSpPr>
                <p:cNvPr id="73790" name="AutoShape 33"/>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1" name="AutoShape 34"/>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2" name="AutoShape 35"/>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93" name="AutoShape 36"/>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9" name="Group 37"/>
              <p:cNvGrpSpPr>
                <a:grpSpLocks/>
              </p:cNvGrpSpPr>
              <p:nvPr/>
            </p:nvGrpSpPr>
            <p:grpSpPr bwMode="auto">
              <a:xfrm rot="1353540">
                <a:off x="2682" y="1111"/>
                <a:ext cx="743" cy="186"/>
                <a:chOff x="1565" y="2568"/>
                <a:chExt cx="1118" cy="279"/>
              </a:xfrm>
            </p:grpSpPr>
            <p:sp>
              <p:nvSpPr>
                <p:cNvPr id="73786" name="AutoShape 38"/>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7" name="AutoShape 39"/>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8" name="AutoShape 40"/>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9" name="AutoShape 41"/>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sp>
          <p:nvSpPr>
            <p:cNvPr id="73758" name="Oval 42"/>
            <p:cNvSpPr>
              <a:spLocks noChangeArrowheads="1"/>
            </p:cNvSpPr>
            <p:nvPr/>
          </p:nvSpPr>
          <p:spPr bwMode="gray">
            <a:xfrm>
              <a:off x="1792363" y="4133850"/>
              <a:ext cx="1747837" cy="1733550"/>
            </a:xfrm>
            <a:prstGeom prst="ellipse">
              <a:avLst/>
            </a:prstGeom>
            <a:gradFill rotWithShape="1">
              <a:gsLst>
                <a:gs pos="0">
                  <a:srgbClr val="B2B2B2"/>
                </a:gs>
                <a:gs pos="100000">
                  <a:srgbClr val="FFFFFF"/>
                </a:gs>
              </a:gsLst>
              <a:lin ang="5400000" scaled="1"/>
            </a:gradFill>
            <a:ln w="19050">
              <a:noFill/>
              <a:round/>
              <a:headEnd/>
              <a:tailEnd/>
            </a:ln>
          </p:spPr>
          <p:txBody>
            <a:bodyPr wrap="none" anchor="ctr"/>
            <a:lstStyle/>
            <a:p>
              <a:endParaRPr lang="zh-CN" altLang="en-US"/>
            </a:p>
          </p:txBody>
        </p:sp>
        <p:sp>
          <p:nvSpPr>
            <p:cNvPr id="73759" name="Oval 43"/>
            <p:cNvSpPr>
              <a:spLocks noChangeArrowheads="1"/>
            </p:cNvSpPr>
            <p:nvPr/>
          </p:nvSpPr>
          <p:spPr bwMode="gray">
            <a:xfrm>
              <a:off x="1865388" y="4213225"/>
              <a:ext cx="1597025" cy="1582738"/>
            </a:xfrm>
            <a:prstGeom prst="ellipse">
              <a:avLst/>
            </a:prstGeom>
            <a:gradFill rotWithShape="1">
              <a:gsLst>
                <a:gs pos="0">
                  <a:srgbClr val="DDDDDD"/>
                </a:gs>
                <a:gs pos="50000">
                  <a:srgbClr val="F6F6F6"/>
                </a:gs>
                <a:gs pos="100000">
                  <a:srgbClr val="DDDDDD"/>
                </a:gs>
              </a:gsLst>
              <a:lin ang="5400000" scaled="1"/>
            </a:gradFill>
            <a:ln w="19050">
              <a:noFill/>
              <a:round/>
              <a:headEnd/>
              <a:tailEnd/>
            </a:ln>
          </p:spPr>
          <p:txBody>
            <a:bodyPr wrap="none" anchor="ctr"/>
            <a:lstStyle/>
            <a:p>
              <a:endParaRPr lang="zh-CN" altLang="en-US"/>
            </a:p>
          </p:txBody>
        </p:sp>
        <p:pic>
          <p:nvPicPr>
            <p:cNvPr id="73760" name="Picture 44" descr="circuler_1"/>
            <p:cNvPicPr>
              <a:picLocks noChangeAspect="1" noChangeArrowheads="1"/>
            </p:cNvPicPr>
            <p:nvPr/>
          </p:nvPicPr>
          <p:blipFill>
            <a:blip r:embed="rId5" cstate="print"/>
            <a:srcRect/>
            <a:stretch>
              <a:fillRect/>
            </a:stretch>
          </p:blipFill>
          <p:spPr bwMode="gray">
            <a:xfrm>
              <a:off x="1924125" y="4270375"/>
              <a:ext cx="1490663" cy="1457325"/>
            </a:xfrm>
            <a:prstGeom prst="rect">
              <a:avLst/>
            </a:prstGeom>
            <a:noFill/>
            <a:ln w="9525">
              <a:noFill/>
              <a:miter lim="800000"/>
              <a:headEnd/>
              <a:tailEnd/>
            </a:ln>
          </p:spPr>
        </p:pic>
        <p:sp>
          <p:nvSpPr>
            <p:cNvPr id="63" name="Oval 45"/>
            <p:cNvSpPr>
              <a:spLocks noChangeArrowheads="1"/>
            </p:cNvSpPr>
            <p:nvPr/>
          </p:nvSpPr>
          <p:spPr bwMode="gray">
            <a:xfrm>
              <a:off x="1924125" y="4270375"/>
              <a:ext cx="1481138" cy="1460500"/>
            </a:xfrm>
            <a:prstGeom prst="ellipse">
              <a:avLst/>
            </a:prstGeom>
            <a:gradFill rotWithShape="1">
              <a:gsLst>
                <a:gs pos="0">
                  <a:srgbClr val="99FFCC">
                    <a:gamma/>
                    <a:shade val="26275"/>
                    <a:invGamma/>
                    <a:alpha val="89999"/>
                  </a:srgbClr>
                </a:gs>
                <a:gs pos="50000">
                  <a:srgbClr val="99FFCC">
                    <a:alpha val="45000"/>
                  </a:srgbClr>
                </a:gs>
                <a:gs pos="100000">
                  <a:srgbClr val="99FFCC">
                    <a:gamma/>
                    <a:shade val="26275"/>
                    <a:invGamma/>
                    <a:alpha val="89999"/>
                  </a:srgbClr>
                </a:gs>
              </a:gsLst>
              <a:lin ang="5400000" scaled="1"/>
            </a:gradFill>
            <a:ln w="9525" algn="ctr">
              <a:noFill/>
              <a:round/>
              <a:headEnd/>
              <a:tailEnd/>
            </a:ln>
            <a:effectLst/>
          </p:spPr>
          <p:txBody>
            <a:bodyPr wrap="none" anchor="ctr"/>
            <a:lstStyle>
              <a:lvl1pPr>
                <a:defRPr kumimoji="1" sz="2400">
                  <a:solidFill>
                    <a:schemeClr val="tx1"/>
                  </a:solidFill>
                  <a:latin typeface="Arial" pitchFamily="34" charset="0"/>
                  <a:ea typeface="宋体" pitchFamily="2" charset="-122"/>
                </a:defRPr>
              </a:lvl1pPr>
              <a:lvl2pPr marL="37931725" indent="-37474525">
                <a:defRPr kumimoji="1" sz="2400">
                  <a:solidFill>
                    <a:schemeClr val="tx1"/>
                  </a:solidFill>
                  <a:latin typeface="Arial" pitchFamily="34" charset="0"/>
                  <a:ea typeface="宋体" pitchFamily="2" charset="-122"/>
                </a:defRPr>
              </a:lvl2pPr>
              <a:lvl3pPr>
                <a:defRPr kumimoji="1" sz="2400">
                  <a:solidFill>
                    <a:schemeClr val="tx1"/>
                  </a:solidFill>
                  <a:latin typeface="Arial" pitchFamily="34" charset="0"/>
                  <a:ea typeface="宋体" pitchFamily="2" charset="-122"/>
                </a:defRPr>
              </a:lvl3pPr>
              <a:lvl4pPr>
                <a:defRPr kumimoji="1" sz="2400">
                  <a:solidFill>
                    <a:schemeClr val="tx1"/>
                  </a:solidFill>
                  <a:latin typeface="Arial" pitchFamily="34" charset="0"/>
                  <a:ea typeface="宋体" pitchFamily="2" charset="-122"/>
                </a:defRPr>
              </a:lvl4pPr>
              <a:lvl5pPr>
                <a:defRPr kumimoji="1" sz="2400">
                  <a:solidFill>
                    <a:schemeClr val="tx1"/>
                  </a:solidFill>
                  <a:latin typeface="Arial" pitchFamily="34" charset="0"/>
                  <a:ea typeface="宋体" pitchFamily="2" charset="-122"/>
                </a:defRPr>
              </a:lvl5pPr>
              <a:lvl6pPr marL="457200" fontAlgn="base">
                <a:spcBef>
                  <a:spcPct val="0"/>
                </a:spcBef>
                <a:spcAft>
                  <a:spcPct val="0"/>
                </a:spcAft>
                <a:defRPr kumimoji="1" sz="2400">
                  <a:solidFill>
                    <a:schemeClr val="tx1"/>
                  </a:solidFill>
                  <a:latin typeface="Arial" pitchFamily="34" charset="0"/>
                  <a:ea typeface="宋体" pitchFamily="2" charset="-122"/>
                </a:defRPr>
              </a:lvl6pPr>
              <a:lvl7pPr marL="914400" fontAlgn="base">
                <a:spcBef>
                  <a:spcPct val="0"/>
                </a:spcBef>
                <a:spcAft>
                  <a:spcPct val="0"/>
                </a:spcAft>
                <a:defRPr kumimoji="1" sz="2400">
                  <a:solidFill>
                    <a:schemeClr val="tx1"/>
                  </a:solidFill>
                  <a:latin typeface="Arial" pitchFamily="34" charset="0"/>
                  <a:ea typeface="宋体" pitchFamily="2" charset="-122"/>
                </a:defRPr>
              </a:lvl7pPr>
              <a:lvl8pPr marL="1371600" fontAlgn="base">
                <a:spcBef>
                  <a:spcPct val="0"/>
                </a:spcBef>
                <a:spcAft>
                  <a:spcPct val="0"/>
                </a:spcAft>
                <a:defRPr kumimoji="1" sz="2400">
                  <a:solidFill>
                    <a:schemeClr val="tx1"/>
                  </a:solidFill>
                  <a:latin typeface="Arial" pitchFamily="34" charset="0"/>
                  <a:ea typeface="宋体" pitchFamily="2" charset="-122"/>
                </a:defRPr>
              </a:lvl8pPr>
              <a:lvl9pPr marL="1828800" fontAlgn="base">
                <a:spcBef>
                  <a:spcPct val="0"/>
                </a:spcBef>
                <a:spcAft>
                  <a:spcPct val="0"/>
                </a:spcAft>
                <a:defRPr kumimoji="1" sz="2400">
                  <a:solidFill>
                    <a:schemeClr val="tx1"/>
                  </a:solidFill>
                  <a:latin typeface="Arial" pitchFamily="34" charset="0"/>
                  <a:ea typeface="宋体" pitchFamily="2" charset="-122"/>
                </a:defRPr>
              </a:lvl9pPr>
            </a:lstStyle>
            <a:p>
              <a:pPr>
                <a:defRPr/>
              </a:pPr>
              <a:endParaRPr kumimoji="0" lang="zh-CN" altLang="en-US" sz="1800"/>
            </a:p>
          </p:txBody>
        </p:sp>
        <p:sp>
          <p:nvSpPr>
            <p:cNvPr id="73764" name="Freeform 46"/>
            <p:cNvSpPr>
              <a:spLocks/>
            </p:cNvSpPr>
            <p:nvPr/>
          </p:nvSpPr>
          <p:spPr bwMode="gray">
            <a:xfrm>
              <a:off x="2076525" y="4298950"/>
              <a:ext cx="1163638" cy="508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99FFCC">
                    <a:alpha val="17998"/>
                  </a:srgbClr>
                </a:gs>
              </a:gsLst>
              <a:lin ang="5400000" scaled="1"/>
            </a:gradFill>
            <a:ln w="0">
              <a:noFill/>
              <a:round/>
              <a:headEnd/>
              <a:tailEnd/>
            </a:ln>
          </p:spPr>
          <p:txBody>
            <a:bodyPr/>
            <a:lstStyle/>
            <a:p>
              <a:endParaRPr lang="zh-CN" altLang="en-US"/>
            </a:p>
          </p:txBody>
        </p:sp>
        <p:grpSp>
          <p:nvGrpSpPr>
            <p:cNvPr id="10" name="Group 47"/>
            <p:cNvGrpSpPr>
              <a:grpSpLocks/>
            </p:cNvGrpSpPr>
            <p:nvPr/>
          </p:nvGrpSpPr>
          <p:grpSpPr bwMode="auto">
            <a:xfrm rot="-1297425" flipH="1" flipV="1">
              <a:off x="2036838" y="5410200"/>
              <a:ext cx="1293812" cy="309563"/>
              <a:chOff x="2532" y="1051"/>
              <a:chExt cx="893" cy="246"/>
            </a:xfrm>
          </p:grpSpPr>
          <p:grpSp>
            <p:nvGrpSpPr>
              <p:cNvPr id="11" name="Group 48"/>
              <p:cNvGrpSpPr>
                <a:grpSpLocks/>
              </p:cNvGrpSpPr>
              <p:nvPr/>
            </p:nvGrpSpPr>
            <p:grpSpPr bwMode="auto">
              <a:xfrm>
                <a:off x="2532" y="1051"/>
                <a:ext cx="743" cy="185"/>
                <a:chOff x="1565" y="2568"/>
                <a:chExt cx="1118" cy="279"/>
              </a:xfrm>
            </p:grpSpPr>
            <p:sp>
              <p:nvSpPr>
                <p:cNvPr id="73780" name="AutoShape 49"/>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1" name="AutoShape 50"/>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2" name="AutoShape 51"/>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83" name="AutoShape 52"/>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nvGrpSpPr>
              <p:cNvPr id="12" name="Group 53"/>
              <p:cNvGrpSpPr>
                <a:grpSpLocks/>
              </p:cNvGrpSpPr>
              <p:nvPr/>
            </p:nvGrpSpPr>
            <p:grpSpPr bwMode="auto">
              <a:xfrm rot="1353540">
                <a:off x="2682" y="1111"/>
                <a:ext cx="743" cy="186"/>
                <a:chOff x="1565" y="2568"/>
                <a:chExt cx="1118" cy="279"/>
              </a:xfrm>
            </p:grpSpPr>
            <p:sp>
              <p:nvSpPr>
                <p:cNvPr id="73776" name="AutoShape 54"/>
                <p:cNvSpPr>
                  <a:spLocks noChangeArrowheads="1"/>
                </p:cNvSpPr>
                <p:nvPr/>
              </p:nvSpPr>
              <p:spPr bwMode="white">
                <a:xfrm rot="5263130">
                  <a:off x="1859"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77" name="AutoShape 55"/>
                <p:cNvSpPr>
                  <a:spLocks noChangeArrowheads="1"/>
                </p:cNvSpPr>
                <p:nvPr/>
              </p:nvSpPr>
              <p:spPr bwMode="white">
                <a:xfrm rot="6078281">
                  <a:off x="1995" y="2274"/>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78" name="AutoShape 56"/>
                <p:cNvSpPr>
                  <a:spLocks noChangeArrowheads="1"/>
                </p:cNvSpPr>
                <p:nvPr/>
              </p:nvSpPr>
              <p:spPr bwMode="white">
                <a:xfrm rot="6373927">
                  <a:off x="2071" y="229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sp>
              <p:nvSpPr>
                <p:cNvPr id="73779" name="AutoShape 57"/>
                <p:cNvSpPr>
                  <a:spLocks noChangeArrowheads="1"/>
                </p:cNvSpPr>
                <p:nvPr/>
              </p:nvSpPr>
              <p:spPr bwMode="white">
                <a:xfrm rot="6906312">
                  <a:off x="2161" y="2326"/>
                  <a:ext cx="227" cy="816"/>
                </a:xfrm>
                <a:prstGeom prst="moon">
                  <a:avLst>
                    <a:gd name="adj" fmla="val 49773"/>
                  </a:avLst>
                </a:prstGeom>
                <a:solidFill>
                  <a:srgbClr val="FFFFFF">
                    <a:alpha val="3922"/>
                  </a:srgbClr>
                </a:solidFill>
                <a:ln w="9525">
                  <a:noFill/>
                  <a:miter lim="800000"/>
                  <a:headEnd/>
                  <a:tailEnd/>
                </a:ln>
              </p:spPr>
              <p:txBody>
                <a:bodyPr wrap="none" anchor="ctr"/>
                <a:lstStyle/>
                <a:p>
                  <a:endParaRPr lang="zh-CN" altLang="en-US"/>
                </a:p>
              </p:txBody>
            </p:sp>
          </p:grpSp>
        </p:grpSp>
        <p:pic>
          <p:nvPicPr>
            <p:cNvPr id="73766" name="Picture 58" descr="light_shadow_m"/>
            <p:cNvPicPr>
              <a:picLocks noChangeAspect="1" noChangeArrowheads="1"/>
            </p:cNvPicPr>
            <p:nvPr/>
          </p:nvPicPr>
          <p:blipFill>
            <a:blip r:embed="rId3" cstate="print">
              <a:lum bright="-48000" contrast="-24000"/>
            </a:blip>
            <a:srcRect/>
            <a:stretch>
              <a:fillRect/>
            </a:stretch>
          </p:blipFill>
          <p:spPr bwMode="auto">
            <a:xfrm rot="3050435">
              <a:off x="2548807" y="3561556"/>
              <a:ext cx="3255962" cy="441325"/>
            </a:xfrm>
            <a:prstGeom prst="rect">
              <a:avLst/>
            </a:prstGeom>
            <a:noFill/>
            <a:ln w="9525">
              <a:noFill/>
              <a:miter lim="800000"/>
              <a:headEnd/>
              <a:tailEnd/>
            </a:ln>
          </p:spPr>
        </p:pic>
        <p:sp>
          <p:nvSpPr>
            <p:cNvPr id="73767" name="Rectangle 59"/>
            <p:cNvSpPr>
              <a:spLocks noChangeArrowheads="1"/>
            </p:cNvSpPr>
            <p:nvPr/>
          </p:nvSpPr>
          <p:spPr bwMode="black">
            <a:xfrm>
              <a:off x="1990115" y="4725144"/>
              <a:ext cx="1422185" cy="461665"/>
            </a:xfrm>
            <a:prstGeom prst="rect">
              <a:avLst/>
            </a:prstGeom>
            <a:noFill/>
            <a:ln w="9525">
              <a:noFill/>
              <a:miter lim="800000"/>
              <a:headEnd/>
              <a:tailEnd/>
            </a:ln>
          </p:spPr>
          <p:txBody>
            <a:bodyPr wrap="none">
              <a:spAutoFit/>
            </a:bodyPr>
            <a:lstStyle/>
            <a:p>
              <a:pPr algn="ctr"/>
              <a:r>
                <a:rPr lang="zh-CN" altLang="en-US" b="1">
                  <a:solidFill>
                    <a:srgbClr val="1C1C1C"/>
                  </a:solidFill>
                  <a:latin typeface="黑体" pitchFamily="2" charset="-122"/>
                  <a:ea typeface="黑体" pitchFamily="2" charset="-122"/>
                  <a:cs typeface="Microsoft Himalaya"/>
                </a:rPr>
                <a:t>科学就医</a:t>
              </a:r>
              <a:endParaRPr lang="en-US" altLang="zh-CN" b="1">
                <a:solidFill>
                  <a:srgbClr val="1C1C1C"/>
                </a:solidFill>
                <a:latin typeface="黑体" pitchFamily="2" charset="-122"/>
                <a:ea typeface="黑体" pitchFamily="2" charset="-122"/>
                <a:cs typeface="Microsoft Himalaya"/>
              </a:endParaRPr>
            </a:p>
          </p:txBody>
        </p:sp>
        <p:sp>
          <p:nvSpPr>
            <p:cNvPr id="73768" name="Rectangle 60"/>
            <p:cNvSpPr>
              <a:spLocks noChangeArrowheads="1"/>
            </p:cNvSpPr>
            <p:nvPr/>
          </p:nvSpPr>
          <p:spPr bwMode="black">
            <a:xfrm>
              <a:off x="-657835" y="4725144"/>
              <a:ext cx="1422184" cy="461665"/>
            </a:xfrm>
            <a:prstGeom prst="rect">
              <a:avLst/>
            </a:prstGeom>
            <a:noFill/>
            <a:ln w="9525">
              <a:noFill/>
              <a:miter lim="800000"/>
              <a:headEnd/>
              <a:tailEnd/>
            </a:ln>
          </p:spPr>
          <p:txBody>
            <a:bodyPr wrap="none">
              <a:spAutoFit/>
            </a:bodyPr>
            <a:lstStyle/>
            <a:p>
              <a:pPr algn="ctr"/>
              <a:r>
                <a:rPr lang="zh-CN" altLang="en-US" b="1">
                  <a:solidFill>
                    <a:srgbClr val="1C1C1C"/>
                  </a:solidFill>
                  <a:latin typeface="黑体" pitchFamily="2" charset="-122"/>
                  <a:ea typeface="黑体" pitchFamily="2" charset="-122"/>
                  <a:cs typeface="Microsoft Himalaya"/>
                </a:rPr>
                <a:t>合理用药</a:t>
              </a:r>
              <a:endParaRPr lang="en-US" altLang="zh-CN" b="1">
                <a:solidFill>
                  <a:srgbClr val="1C1C1C"/>
                </a:solidFill>
                <a:latin typeface="黑体" pitchFamily="2" charset="-122"/>
                <a:ea typeface="黑体" pitchFamily="2" charset="-122"/>
                <a:cs typeface="Microsoft Himalaya"/>
              </a:endParaRPr>
            </a:p>
          </p:txBody>
        </p:sp>
        <p:sp>
          <p:nvSpPr>
            <p:cNvPr id="73769" name="Rectangle 61"/>
            <p:cNvSpPr>
              <a:spLocks noChangeArrowheads="1"/>
            </p:cNvSpPr>
            <p:nvPr/>
          </p:nvSpPr>
          <p:spPr bwMode="black">
            <a:xfrm>
              <a:off x="4613183" y="4134375"/>
              <a:ext cx="1466372" cy="1468693"/>
            </a:xfrm>
            <a:prstGeom prst="rect">
              <a:avLst/>
            </a:prstGeom>
            <a:noFill/>
            <a:ln w="9525">
              <a:noFill/>
              <a:miter lim="800000"/>
              <a:headEnd/>
              <a:tailEnd/>
            </a:ln>
          </p:spPr>
          <p:txBody>
            <a:bodyPr wrap="none">
              <a:spAutoFit/>
            </a:bodyPr>
            <a:lstStyle/>
            <a:p>
              <a:pPr algn="ctr"/>
              <a:r>
                <a:rPr lang="zh-CN" altLang="en-US" sz="8000" b="1">
                  <a:solidFill>
                    <a:srgbClr val="FF0000"/>
                  </a:solidFill>
                  <a:latin typeface="黑体" pitchFamily="2" charset="-122"/>
                  <a:ea typeface="黑体" pitchFamily="2" charset="-122"/>
                  <a:cs typeface="Microsoft Himalaya"/>
                </a:rPr>
                <a:t>？</a:t>
              </a:r>
              <a:endParaRPr lang="en-US" altLang="zh-CN" sz="8000" b="1">
                <a:solidFill>
                  <a:srgbClr val="FF0000"/>
                </a:solidFill>
                <a:latin typeface="黑体" pitchFamily="2" charset="-122"/>
                <a:ea typeface="黑体" pitchFamily="2" charset="-122"/>
                <a:cs typeface="Microsoft Himalaya"/>
              </a:endParaRPr>
            </a:p>
          </p:txBody>
        </p:sp>
        <p:grpSp>
          <p:nvGrpSpPr>
            <p:cNvPr id="13" name="Group 63"/>
            <p:cNvGrpSpPr>
              <a:grpSpLocks/>
            </p:cNvGrpSpPr>
            <p:nvPr/>
          </p:nvGrpSpPr>
          <p:grpSpPr bwMode="auto">
            <a:xfrm>
              <a:off x="467545" y="1875358"/>
              <a:ext cx="4267201" cy="617538"/>
              <a:chOff x="1596" y="1167"/>
              <a:chExt cx="2448" cy="389"/>
            </a:xfrm>
          </p:grpSpPr>
          <p:sp>
            <p:nvSpPr>
              <p:cNvPr id="83" name="AutoShape 64"/>
              <p:cNvSpPr>
                <a:spLocks noChangeArrowheads="1"/>
              </p:cNvSpPr>
              <p:nvPr/>
            </p:nvSpPr>
            <p:spPr bwMode="gray">
              <a:xfrm>
                <a:off x="1596" y="1167"/>
                <a:ext cx="2448" cy="394"/>
              </a:xfrm>
              <a:prstGeom prst="roundRect">
                <a:avLst>
                  <a:gd name="adj" fmla="val 50000"/>
                </a:avLst>
              </a:prstGeom>
              <a:gradFill rotWithShape="1">
                <a:gsLst>
                  <a:gs pos="0">
                    <a:schemeClr val="tx2">
                      <a:gamma/>
                      <a:tint val="33725"/>
                      <a:invGamma/>
                    </a:schemeClr>
                  </a:gs>
                  <a:gs pos="50000">
                    <a:schemeClr val="tx2">
                      <a:alpha val="89999"/>
                    </a:schemeClr>
                  </a:gs>
                  <a:gs pos="100000">
                    <a:schemeClr val="tx2">
                      <a:gamma/>
                      <a:tint val="33725"/>
                      <a:invGamma/>
                    </a:schemeClr>
                  </a:gs>
                </a:gsLst>
                <a:lin ang="0" scaled="1"/>
              </a:gradFill>
              <a:ln w="9525" algn="ctr">
                <a:noFill/>
                <a:round/>
                <a:headEnd/>
                <a:tailEnd/>
              </a:ln>
              <a:effectLst/>
            </p:spPr>
            <p:txBody>
              <a:bodyPr wrap="none" anchor="ctr"/>
              <a:lstStyle/>
              <a:p>
                <a:pPr>
                  <a:defRPr/>
                </a:pPr>
                <a:endParaRPr lang="zh-CN" altLang="en-US">
                  <a:latin typeface="Arial" charset="0"/>
                </a:endParaRPr>
              </a:p>
            </p:txBody>
          </p:sp>
          <p:sp>
            <p:nvSpPr>
              <p:cNvPr id="84" name="AutoShape 65"/>
              <p:cNvSpPr>
                <a:spLocks noChangeArrowheads="1"/>
              </p:cNvSpPr>
              <p:nvPr/>
            </p:nvSpPr>
            <p:spPr bwMode="gray">
              <a:xfrm>
                <a:off x="1637" y="1200"/>
                <a:ext cx="2371" cy="328"/>
              </a:xfrm>
              <a:prstGeom prst="roundRect">
                <a:avLst>
                  <a:gd name="adj" fmla="val 50000"/>
                </a:avLst>
              </a:prstGeom>
              <a:gradFill rotWithShape="1">
                <a:gsLst>
                  <a:gs pos="0">
                    <a:schemeClr val="tx2">
                      <a:alpha val="89999"/>
                    </a:schemeClr>
                  </a:gs>
                  <a:gs pos="50000">
                    <a:schemeClr val="tx2">
                      <a:gamma/>
                      <a:tint val="48627"/>
                      <a:invGamma/>
                    </a:schemeClr>
                  </a:gs>
                  <a:gs pos="100000">
                    <a:schemeClr val="tx2">
                      <a:alpha val="89999"/>
                    </a:schemeClr>
                  </a:gs>
                </a:gsLst>
                <a:lin ang="2700000" scaled="1"/>
              </a:gradFill>
              <a:ln w="9525" algn="ctr">
                <a:noFill/>
                <a:round/>
                <a:headEnd/>
                <a:tailEnd/>
              </a:ln>
              <a:effectLst/>
            </p:spPr>
            <p:txBody>
              <a:bodyPr wrap="none" anchor="ctr"/>
              <a:lstStyle/>
              <a:p>
                <a:pPr>
                  <a:defRPr/>
                </a:pPr>
                <a:endParaRPr lang="zh-CN" altLang="en-US">
                  <a:latin typeface="Arial" charset="0"/>
                </a:endParaRPr>
              </a:p>
            </p:txBody>
          </p:sp>
        </p:grpSp>
        <p:sp>
          <p:nvSpPr>
            <p:cNvPr id="73771" name="TextBox 1"/>
            <p:cNvSpPr txBox="1">
              <a:spLocks noChangeArrowheads="1"/>
            </p:cNvSpPr>
            <p:nvPr/>
          </p:nvSpPr>
          <p:spPr bwMode="auto">
            <a:xfrm>
              <a:off x="922787" y="1927746"/>
              <a:ext cx="3361181" cy="584775"/>
            </a:xfrm>
            <a:prstGeom prst="rect">
              <a:avLst/>
            </a:prstGeom>
            <a:noFill/>
            <a:ln w="9525">
              <a:noFill/>
              <a:miter lim="800000"/>
              <a:headEnd/>
              <a:tailEnd/>
            </a:ln>
          </p:spPr>
          <p:txBody>
            <a:bodyPr>
              <a:spAutoFit/>
            </a:bodyPr>
            <a:lstStyle/>
            <a:p>
              <a:pPr algn="ctr"/>
              <a:r>
                <a:rPr lang="zh-CN" altLang="en-US" sz="3200" b="1">
                  <a:solidFill>
                    <a:schemeClr val="bg1"/>
                  </a:solidFill>
                </a:rPr>
                <a:t>健康中国行</a:t>
              </a:r>
            </a:p>
          </p:txBody>
        </p:sp>
      </p:grpSp>
      <p:sp>
        <p:nvSpPr>
          <p:cNvPr id="73732" name="TextBox 4"/>
          <p:cNvSpPr txBox="1">
            <a:spLocks noChangeArrowheads="1"/>
          </p:cNvSpPr>
          <p:nvPr/>
        </p:nvSpPr>
        <p:spPr bwMode="auto">
          <a:xfrm>
            <a:off x="1955800" y="4365625"/>
            <a:ext cx="1103313" cy="460375"/>
          </a:xfrm>
          <a:prstGeom prst="rect">
            <a:avLst/>
          </a:prstGeom>
          <a:noFill/>
          <a:ln w="9525">
            <a:noFill/>
            <a:miter lim="800000"/>
            <a:headEnd/>
            <a:tailEnd/>
          </a:ln>
        </p:spPr>
        <p:txBody>
          <a:bodyPr>
            <a:spAutoFit/>
          </a:bodyPr>
          <a:lstStyle/>
          <a:p>
            <a:r>
              <a:rPr lang="en-US" altLang="zh-CN">
                <a:latin typeface="黑体" pitchFamily="2" charset="-122"/>
                <a:ea typeface="黑体" pitchFamily="2" charset="-122"/>
              </a:rPr>
              <a:t>2013</a:t>
            </a:r>
            <a:endParaRPr lang="zh-CN" altLang="en-US">
              <a:latin typeface="黑体" pitchFamily="2" charset="-122"/>
              <a:ea typeface="黑体" pitchFamily="2" charset="-122"/>
            </a:endParaRPr>
          </a:p>
        </p:txBody>
      </p:sp>
      <p:sp>
        <p:nvSpPr>
          <p:cNvPr id="73733" name="TextBox 85"/>
          <p:cNvSpPr txBox="1">
            <a:spLocks noChangeArrowheads="1"/>
          </p:cNvSpPr>
          <p:nvPr/>
        </p:nvSpPr>
        <p:spPr bwMode="auto">
          <a:xfrm>
            <a:off x="4116388" y="4365625"/>
            <a:ext cx="1103312" cy="460375"/>
          </a:xfrm>
          <a:prstGeom prst="rect">
            <a:avLst/>
          </a:prstGeom>
          <a:noFill/>
          <a:ln w="9525">
            <a:noFill/>
            <a:miter lim="800000"/>
            <a:headEnd/>
            <a:tailEnd/>
          </a:ln>
        </p:spPr>
        <p:txBody>
          <a:bodyPr>
            <a:spAutoFit/>
          </a:bodyPr>
          <a:lstStyle/>
          <a:p>
            <a:r>
              <a:rPr lang="en-US" altLang="zh-CN">
                <a:latin typeface="黑体" pitchFamily="2" charset="-122"/>
                <a:ea typeface="黑体" pitchFamily="2" charset="-122"/>
              </a:rPr>
              <a:t>2014</a:t>
            </a:r>
            <a:endParaRPr lang="zh-CN" altLang="en-US">
              <a:latin typeface="黑体" pitchFamily="2" charset="-122"/>
              <a:ea typeface="黑体" pitchFamily="2" charset="-122"/>
            </a:endParaRPr>
          </a:p>
        </p:txBody>
      </p:sp>
      <p:sp>
        <p:nvSpPr>
          <p:cNvPr id="73734" name="TextBox 86"/>
          <p:cNvSpPr txBox="1">
            <a:spLocks noChangeArrowheads="1"/>
          </p:cNvSpPr>
          <p:nvPr/>
        </p:nvSpPr>
        <p:spPr bwMode="auto">
          <a:xfrm>
            <a:off x="6205538" y="4292600"/>
            <a:ext cx="1103312" cy="461963"/>
          </a:xfrm>
          <a:prstGeom prst="rect">
            <a:avLst/>
          </a:prstGeom>
          <a:noFill/>
          <a:ln w="9525">
            <a:noFill/>
            <a:miter lim="800000"/>
            <a:headEnd/>
            <a:tailEnd/>
          </a:ln>
        </p:spPr>
        <p:txBody>
          <a:bodyPr>
            <a:spAutoFit/>
          </a:bodyPr>
          <a:lstStyle/>
          <a:p>
            <a:r>
              <a:rPr lang="en-US" altLang="zh-CN">
                <a:latin typeface="黑体" pitchFamily="2" charset="-122"/>
                <a:ea typeface="黑体" pitchFamily="2" charset="-122"/>
              </a:rPr>
              <a:t>2015</a:t>
            </a:r>
            <a:endParaRPr lang="zh-CN" altLang="en-US">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革命还未成功，编剧仍需努力！</a:t>
            </a:r>
            <a:endParaRPr lang="zh-CN" altLang="en-US" dirty="0"/>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78688" y="1844824"/>
            <a:ext cx="8657661" cy="43743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1570229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dirty="0"/>
              <a:t>最无法忍受的错误</a:t>
            </a:r>
          </a:p>
        </p:txBody>
      </p:sp>
      <p:sp>
        <p:nvSpPr>
          <p:cNvPr id="3" name="内容占位符 2"/>
          <p:cNvSpPr>
            <a:spLocks noGrp="1"/>
          </p:cNvSpPr>
          <p:nvPr>
            <p:ph sz="half" idx="1"/>
          </p:nvPr>
        </p:nvSpPr>
        <p:spPr>
          <a:xfrm>
            <a:off x="251520" y="1484784"/>
            <a:ext cx="8712968" cy="4896544"/>
          </a:xfrm>
        </p:spPr>
        <p:txBody>
          <a:bodyPr>
            <a:normAutofit fontScale="77500" lnSpcReduction="20000"/>
          </a:bodyPr>
          <a:lstStyle/>
          <a:p>
            <a:r>
              <a:rPr lang="en-US" altLang="zh-CN" dirty="0" smtClean="0"/>
              <a:t>1</a:t>
            </a:r>
            <a:r>
              <a:rPr lang="zh-CN" altLang="en-US" dirty="0" smtClean="0"/>
              <a:t>、“没有无菌观念”</a:t>
            </a:r>
            <a:r>
              <a:rPr lang="zh-CN" altLang="en-US" dirty="0"/>
              <a:t>、“带着无菌手套又自己取戴眼镜”，无菌观念的缺失是本次调查中医生们吐槽最多的点。</a:t>
            </a:r>
          </a:p>
          <a:p>
            <a:endParaRPr lang="zh-CN" altLang="en-US" dirty="0"/>
          </a:p>
          <a:p>
            <a:r>
              <a:rPr lang="en-US" altLang="zh-CN" dirty="0"/>
              <a:t>2</a:t>
            </a:r>
            <a:r>
              <a:rPr lang="zh-CN" altLang="en-US" dirty="0"/>
              <a:t>、“片子拿反了”、“拿着 </a:t>
            </a:r>
            <a:r>
              <a:rPr lang="en-US" altLang="zh-CN" dirty="0"/>
              <a:t>CT </a:t>
            </a:r>
            <a:r>
              <a:rPr lang="zh-CN" altLang="en-US" dirty="0"/>
              <a:t>片子说是磁共振”、“肺炎看头颅 </a:t>
            </a:r>
            <a:r>
              <a:rPr lang="en-US" altLang="zh-CN" dirty="0"/>
              <a:t>CT”</a:t>
            </a:r>
            <a:r>
              <a:rPr lang="zh-CN" altLang="en-US" dirty="0"/>
              <a:t>、“指着 </a:t>
            </a:r>
            <a:r>
              <a:rPr lang="en-US" altLang="zh-CN" dirty="0"/>
              <a:t>X </a:t>
            </a:r>
            <a:r>
              <a:rPr lang="zh-CN" altLang="en-US" dirty="0"/>
              <a:t>光片说是 </a:t>
            </a:r>
            <a:r>
              <a:rPr lang="en-US" altLang="zh-CN" dirty="0"/>
              <a:t>B </a:t>
            </a:r>
            <a:r>
              <a:rPr lang="zh-CN" altLang="en-US" dirty="0"/>
              <a:t>超结果”、“拿个胸片，装模作样看了半天，说是腹部 </a:t>
            </a:r>
            <a:r>
              <a:rPr lang="en-US" altLang="zh-CN" dirty="0"/>
              <a:t>CT </a:t>
            </a:r>
            <a:r>
              <a:rPr lang="zh-CN" altLang="en-US" dirty="0"/>
              <a:t>有问题”，“拿着胸片说小腿骨折了”。啥也不想说了，默默脑补之后小编已经笑到阵亡。</a:t>
            </a:r>
          </a:p>
          <a:p>
            <a:endParaRPr lang="zh-CN" altLang="en-US" dirty="0"/>
          </a:p>
          <a:p>
            <a:r>
              <a:rPr lang="en-US" altLang="zh-CN" dirty="0"/>
              <a:t>3</a:t>
            </a:r>
            <a:r>
              <a:rPr lang="zh-CN" altLang="en-US" dirty="0"/>
              <a:t>、“白大褂不系扣”，经常在各个医疗剧中医生总能把白大褂穿出风衣的感觉，走在医院大楼中总有着走 </a:t>
            </a:r>
            <a:r>
              <a:rPr lang="en-US" altLang="zh-CN" dirty="0"/>
              <a:t>T </a:t>
            </a:r>
            <a:r>
              <a:rPr lang="zh-CN" altLang="en-US" dirty="0"/>
              <a:t>台的感觉，何曾想到目睹这一幕的医生们生出的丝丝怨气。</a:t>
            </a:r>
          </a:p>
          <a:p>
            <a:endParaRPr lang="zh-CN" altLang="en-US" dirty="0"/>
          </a:p>
          <a:p>
            <a:r>
              <a:rPr lang="en-US" altLang="zh-CN" dirty="0"/>
              <a:t>4</a:t>
            </a:r>
            <a:r>
              <a:rPr lang="zh-CN" altLang="en-US" dirty="0"/>
              <a:t>、“抱着骨折患者到处跑”、“刀伤后直接拔刀”，“抽血化验要 </a:t>
            </a:r>
            <a:r>
              <a:rPr lang="en-US" altLang="zh-CN" dirty="0"/>
              <a:t>200cc”</a:t>
            </a:r>
            <a:r>
              <a:rPr lang="zh-CN" altLang="en-US" dirty="0"/>
              <a:t>，“</a:t>
            </a:r>
            <a:r>
              <a:rPr lang="en-US" altLang="zh-CN" dirty="0"/>
              <a:t>10 </a:t>
            </a:r>
            <a:r>
              <a:rPr lang="zh-CN" altLang="en-US" dirty="0"/>
              <a:t>克速尿”“不管什么病人猝死，上来就电除颤”。这些错误也就是我们医生朋友能看出来了，但是这样的错误很容易误导到普通观众的。</a:t>
            </a:r>
          </a:p>
        </p:txBody>
      </p:sp>
    </p:spTree>
    <p:extLst>
      <p:ext uri="{BB962C8B-B14F-4D97-AF65-F5344CB8AC3E}">
        <p14:creationId xmlns:p14="http://schemas.microsoft.com/office/powerpoint/2010/main" xmlns="" val="21879249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txBox="1">
            <a:spLocks/>
          </p:cNvSpPr>
          <p:nvPr/>
        </p:nvSpPr>
        <p:spPr bwMode="auto">
          <a:xfrm>
            <a:off x="1043608" y="2780928"/>
            <a:ext cx="7223720" cy="111491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003366"/>
                </a:solidFill>
                <a:latin typeface="+mj-lt"/>
                <a:ea typeface="+mj-ea"/>
                <a:cs typeface="+mj-cs"/>
              </a:defRPr>
            </a:lvl1pPr>
            <a:lvl2pPr algn="l" rtl="0" eaLnBrk="0" fontAlgn="base" hangingPunct="0">
              <a:spcBef>
                <a:spcPct val="0"/>
              </a:spcBef>
              <a:spcAft>
                <a:spcPct val="0"/>
              </a:spcAft>
              <a:defRPr sz="2400">
                <a:solidFill>
                  <a:srgbClr val="003366"/>
                </a:solidFill>
                <a:latin typeface="Arial" pitchFamily="34" charset="0"/>
              </a:defRPr>
            </a:lvl2pPr>
            <a:lvl3pPr algn="l" rtl="0" eaLnBrk="0" fontAlgn="base" hangingPunct="0">
              <a:spcBef>
                <a:spcPct val="0"/>
              </a:spcBef>
              <a:spcAft>
                <a:spcPct val="0"/>
              </a:spcAft>
              <a:defRPr sz="2400">
                <a:solidFill>
                  <a:srgbClr val="003366"/>
                </a:solidFill>
                <a:latin typeface="Arial" pitchFamily="34" charset="0"/>
              </a:defRPr>
            </a:lvl3pPr>
            <a:lvl4pPr algn="l" rtl="0" eaLnBrk="0" fontAlgn="base" hangingPunct="0">
              <a:spcBef>
                <a:spcPct val="0"/>
              </a:spcBef>
              <a:spcAft>
                <a:spcPct val="0"/>
              </a:spcAft>
              <a:defRPr sz="2400">
                <a:solidFill>
                  <a:srgbClr val="003366"/>
                </a:solidFill>
                <a:latin typeface="Arial" pitchFamily="34" charset="0"/>
              </a:defRPr>
            </a:lvl4pPr>
            <a:lvl5pPr algn="l" rtl="0" eaLnBrk="0" fontAlgn="base" hangingPunct="0">
              <a:spcBef>
                <a:spcPct val="0"/>
              </a:spcBef>
              <a:spcAft>
                <a:spcPct val="0"/>
              </a:spcAft>
              <a:defRPr sz="2400">
                <a:solidFill>
                  <a:srgbClr val="003366"/>
                </a:solidFill>
                <a:latin typeface="Arial" pitchFamily="34" charset="0"/>
              </a:defRPr>
            </a:lvl5pPr>
            <a:lvl6pPr marL="457200" algn="l" rtl="0" fontAlgn="base">
              <a:spcBef>
                <a:spcPct val="0"/>
              </a:spcBef>
              <a:spcAft>
                <a:spcPct val="0"/>
              </a:spcAft>
              <a:defRPr sz="2400">
                <a:solidFill>
                  <a:srgbClr val="003366"/>
                </a:solidFill>
                <a:latin typeface="Arial" pitchFamily="34" charset="0"/>
              </a:defRPr>
            </a:lvl6pPr>
            <a:lvl7pPr marL="914400" algn="l" rtl="0" fontAlgn="base">
              <a:spcBef>
                <a:spcPct val="0"/>
              </a:spcBef>
              <a:spcAft>
                <a:spcPct val="0"/>
              </a:spcAft>
              <a:defRPr sz="2400">
                <a:solidFill>
                  <a:srgbClr val="003366"/>
                </a:solidFill>
                <a:latin typeface="Arial" pitchFamily="34" charset="0"/>
              </a:defRPr>
            </a:lvl7pPr>
            <a:lvl8pPr marL="1371600" algn="l" rtl="0" fontAlgn="base">
              <a:spcBef>
                <a:spcPct val="0"/>
              </a:spcBef>
              <a:spcAft>
                <a:spcPct val="0"/>
              </a:spcAft>
              <a:defRPr sz="2400">
                <a:solidFill>
                  <a:srgbClr val="003366"/>
                </a:solidFill>
                <a:latin typeface="Arial" pitchFamily="34" charset="0"/>
              </a:defRPr>
            </a:lvl8pPr>
            <a:lvl9pPr marL="1828800" algn="l" rtl="0" fontAlgn="base">
              <a:spcBef>
                <a:spcPct val="0"/>
              </a:spcBef>
              <a:spcAft>
                <a:spcPct val="0"/>
              </a:spcAft>
              <a:defRPr sz="2400">
                <a:solidFill>
                  <a:srgbClr val="003366"/>
                </a:solidFill>
                <a:latin typeface="Arial" pitchFamily="34" charset="0"/>
              </a:defRPr>
            </a:lvl9pPr>
          </a:lstStyle>
          <a:p>
            <a:pPr algn="ctr"/>
            <a:r>
              <a:rPr lang="zh-CN" altLang="en-US" sz="4400" dirty="0" smtClean="0">
                <a:solidFill>
                  <a:schemeClr val="tx1"/>
                </a:solidFill>
                <a:latin typeface="楷体_GB2312" pitchFamily="49" charset="-122"/>
                <a:ea typeface="楷体_GB2312" pitchFamily="49" charset="-122"/>
              </a:rPr>
              <a:t>五、要什么样的健康传播？</a:t>
            </a:r>
            <a:endParaRPr lang="en-US" altLang="en-US" sz="4400" dirty="0" smtClean="0">
              <a:solidFill>
                <a:schemeClr val="tx1"/>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lstStyle/>
          <a:p>
            <a:r>
              <a:rPr lang="zh-CN" altLang="en-US" dirty="0" smtClean="0"/>
              <a:t>案例：有爱的</a:t>
            </a:r>
            <a:r>
              <a:rPr lang="zh-CN" altLang="en-US" dirty="0"/>
              <a:t>医患沟通</a:t>
            </a:r>
          </a:p>
        </p:txBody>
      </p:sp>
      <p:pic>
        <p:nvPicPr>
          <p:cNvPr id="138242" name="Picture 2" descr="C:\Users\lenovo\AppData\Roaming\360se6\Application\User Data\temp\377adab44aed2e73c9e878828401a18b87d6fa1f.jpg"/>
          <p:cNvPicPr>
            <a:picLocks noChangeAspect="1" noChangeArrowheads="1"/>
          </p:cNvPicPr>
          <p:nvPr/>
        </p:nvPicPr>
        <p:blipFill>
          <a:blip r:embed="rId3"/>
          <a:srcRect/>
          <a:stretch>
            <a:fillRect/>
          </a:stretch>
        </p:blipFill>
        <p:spPr bwMode="auto">
          <a:xfrm>
            <a:off x="3048000" y="2643182"/>
            <a:ext cx="6096000" cy="4000501"/>
          </a:xfrm>
          <a:prstGeom prst="rect">
            <a:avLst/>
          </a:prstGeom>
          <a:noFill/>
        </p:spPr>
      </p:pic>
      <p:pic>
        <p:nvPicPr>
          <p:cNvPr id="239618" name="Picture 2" descr="C:\Users\lenovo\AppData\Roaming\360se6\Application\User Data\temp\0fe832dc-664c-47cc-b93c-a2d8752db646.jpg"/>
          <p:cNvPicPr>
            <a:picLocks noChangeAspect="1" noChangeArrowheads="1"/>
          </p:cNvPicPr>
          <p:nvPr/>
        </p:nvPicPr>
        <p:blipFill>
          <a:blip r:embed="rId4"/>
          <a:srcRect/>
          <a:stretch>
            <a:fillRect/>
          </a:stretch>
        </p:blipFill>
        <p:spPr bwMode="auto">
          <a:xfrm>
            <a:off x="104744" y="952484"/>
            <a:ext cx="4762500" cy="3571875"/>
          </a:xfrm>
          <a:prstGeom prst="rect">
            <a:avLst/>
          </a:prstGeom>
          <a:noFill/>
        </p:spPr>
      </p:pic>
    </p:spTree>
    <p:extLst>
      <p:ext uri="{BB962C8B-B14F-4D97-AF65-F5344CB8AC3E}">
        <p14:creationId xmlns:p14="http://schemas.microsoft.com/office/powerpoint/2010/main" xmlns="" val="357305910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标题 1"/>
          <p:cNvSpPr>
            <a:spLocks noGrp="1"/>
          </p:cNvSpPr>
          <p:nvPr>
            <p:ph type="title"/>
          </p:nvPr>
        </p:nvSpPr>
        <p:spPr/>
        <p:txBody>
          <a:bodyPr>
            <a:normAutofit/>
          </a:bodyPr>
          <a:lstStyle/>
          <a:p>
            <a:r>
              <a:rPr lang="zh-CN" altLang="en-US" b="1" dirty="0" smtClean="0"/>
              <a:t>和谐医患需要什么样的社会土壤？</a:t>
            </a:r>
          </a:p>
        </p:txBody>
      </p:sp>
      <p:sp>
        <p:nvSpPr>
          <p:cNvPr id="96259" name="内容占位符 2"/>
          <p:cNvSpPr>
            <a:spLocks noGrp="1"/>
          </p:cNvSpPr>
          <p:nvPr>
            <p:ph idx="1"/>
          </p:nvPr>
        </p:nvSpPr>
        <p:spPr>
          <a:xfrm>
            <a:off x="755576" y="2060848"/>
            <a:ext cx="2448272" cy="3816424"/>
          </a:xfrm>
        </p:spPr>
        <p:txBody>
          <a:bodyPr>
            <a:normAutofit/>
          </a:bodyPr>
          <a:lstStyle/>
          <a:p>
            <a:r>
              <a:rPr lang="zh-CN" altLang="en-US" sz="3600" dirty="0" smtClean="0"/>
              <a:t>理性</a:t>
            </a:r>
            <a:endParaRPr lang="en-US" altLang="zh-CN" sz="3600" dirty="0" smtClean="0"/>
          </a:p>
          <a:p>
            <a:r>
              <a:rPr lang="zh-CN" altLang="en-US" sz="3600" dirty="0" smtClean="0"/>
              <a:t>沟通</a:t>
            </a:r>
            <a:endParaRPr lang="en-US" altLang="zh-CN" sz="3600" dirty="0" smtClean="0"/>
          </a:p>
          <a:p>
            <a:r>
              <a:rPr lang="zh-CN" altLang="en-US" sz="3600" dirty="0" smtClean="0"/>
              <a:t>人文</a:t>
            </a:r>
            <a:endParaRPr lang="en-US" altLang="zh-CN" sz="3600" dirty="0" smtClean="0"/>
          </a:p>
          <a:p>
            <a:r>
              <a:rPr lang="zh-CN" altLang="en-US" sz="3600" dirty="0" smtClean="0"/>
              <a:t>法制</a:t>
            </a:r>
          </a:p>
        </p:txBody>
      </p:sp>
      <p:sp>
        <p:nvSpPr>
          <p:cNvPr id="96261" name="灯片编号占位符 4"/>
          <p:cNvSpPr>
            <a:spLocks noGrp="1"/>
          </p:cNvSpPr>
          <p:nvPr>
            <p:ph type="sldNum" sz="quarter" idx="4294967295"/>
          </p:nvPr>
        </p:nvSpPr>
        <p:spPr>
          <a:xfrm>
            <a:off x="6553200" y="6245225"/>
            <a:ext cx="1981200" cy="476250"/>
          </a:xfrm>
          <a:prstGeom prst="rect">
            <a:avLst/>
          </a:prstGeom>
          <a:noFill/>
        </p:spPr>
        <p:txBody>
          <a:bodyPr/>
          <a:lstStyle/>
          <a:p>
            <a:fld id="{A7388373-6D15-4300-BE6D-9E9E9091803F}" type="slidenum">
              <a:rPr lang="zh-CN" altLang="en-US" smtClean="0">
                <a:ea typeface="宋体" charset="-122"/>
              </a:rPr>
              <a:pPr/>
              <a:t>54</a:t>
            </a:fld>
            <a:endParaRPr lang="en-US" altLang="zh-CN" smtClean="0">
              <a:ea typeface="宋体" charset="-122"/>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635759" y="2060848"/>
            <a:ext cx="5197098" cy="34664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2" name="Rectangle 4"/>
          <p:cNvSpPr>
            <a:spLocks noGrp="1" noChangeArrowheads="1"/>
          </p:cNvSpPr>
          <p:nvPr>
            <p:ph type="title"/>
          </p:nvPr>
        </p:nvSpPr>
        <p:spPr>
          <a:xfrm>
            <a:off x="457200" y="277813"/>
            <a:ext cx="8229600" cy="1855787"/>
          </a:xfrm>
        </p:spPr>
        <p:txBody>
          <a:bodyPr/>
          <a:lstStyle/>
          <a:p>
            <a:r>
              <a:rPr lang="zh-CN" altLang="en-US" sz="4000" b="0" dirty="0" smtClean="0"/>
              <a:t>让理性的之光照耀着舆论场</a:t>
            </a:r>
            <a:r>
              <a:rPr lang="zh-CN" altLang="en-US" sz="4000" b="0" dirty="0"/>
              <a:t/>
            </a:r>
            <a:br>
              <a:rPr lang="zh-CN" altLang="en-US" sz="4000" b="0" dirty="0"/>
            </a:br>
            <a:r>
              <a:rPr lang="zh-CN" altLang="en-US" sz="4000" b="0" dirty="0"/>
              <a:t>让艺术的甘泉</a:t>
            </a:r>
            <a:r>
              <a:rPr lang="zh-CN" altLang="en-US" sz="4000" b="0" dirty="0" smtClean="0"/>
              <a:t>滋润健康传播</a:t>
            </a:r>
            <a:endParaRPr lang="zh-CN" altLang="en-US" sz="4000" b="0" dirty="0"/>
          </a:p>
        </p:txBody>
      </p:sp>
      <p:sp>
        <p:nvSpPr>
          <p:cNvPr id="191493" name="Rectangle 5"/>
          <p:cNvSpPr>
            <a:spLocks noGrp="1" noChangeArrowheads="1"/>
          </p:cNvSpPr>
          <p:nvPr>
            <p:ph type="body" sz="half" idx="1"/>
          </p:nvPr>
        </p:nvSpPr>
        <p:spPr>
          <a:xfrm>
            <a:off x="611188" y="2205038"/>
            <a:ext cx="3884612" cy="3925887"/>
          </a:xfrm>
        </p:spPr>
        <p:txBody>
          <a:bodyPr>
            <a:normAutofit fontScale="70000" lnSpcReduction="20000"/>
          </a:bodyPr>
          <a:lstStyle/>
          <a:p>
            <a:pPr>
              <a:buNone/>
            </a:pPr>
            <a:r>
              <a:rPr lang="zh-CN" altLang="en-US" b="1" dirty="0" smtClean="0"/>
              <a:t>    </a:t>
            </a:r>
            <a:endParaRPr lang="en-US" altLang="zh-CN" b="1" dirty="0" smtClean="0"/>
          </a:p>
          <a:p>
            <a:pPr>
              <a:lnSpc>
                <a:spcPct val="170000"/>
              </a:lnSpc>
              <a:buNone/>
            </a:pPr>
            <a:r>
              <a:rPr lang="zh-CN" altLang="en-US" b="1" dirty="0" smtClean="0"/>
              <a:t>       理性像太阳，它的光是恒久的，不变的，持续的</a:t>
            </a:r>
            <a:r>
              <a:rPr lang="en-US" altLang="zh-CN" b="1" dirty="0" smtClean="0"/>
              <a:t>……</a:t>
            </a:r>
          </a:p>
          <a:p>
            <a:pPr>
              <a:lnSpc>
                <a:spcPct val="170000"/>
              </a:lnSpc>
              <a:buNone/>
            </a:pPr>
            <a:r>
              <a:rPr lang="en-US" altLang="zh-CN" b="1" dirty="0" smtClean="0"/>
              <a:t>                             ——</a:t>
            </a:r>
            <a:r>
              <a:rPr lang="zh-CN" altLang="en-US" b="1" dirty="0" smtClean="0"/>
              <a:t>塞</a:t>
            </a:r>
            <a:r>
              <a:rPr lang="en-US" altLang="zh-CN" b="1" dirty="0" smtClean="0"/>
              <a:t>·</a:t>
            </a:r>
            <a:r>
              <a:rPr lang="zh-CN" altLang="en-US" b="1" dirty="0" smtClean="0"/>
              <a:t>约翰生</a:t>
            </a:r>
            <a:r>
              <a:rPr lang="en-US" altLang="zh-CN" b="1" dirty="0" smtClean="0"/>
              <a:t>   </a:t>
            </a:r>
          </a:p>
          <a:p>
            <a:pPr>
              <a:lnSpc>
                <a:spcPct val="170000"/>
              </a:lnSpc>
              <a:buFont typeface="Wingdings" pitchFamily="2" charset="2"/>
              <a:buNone/>
            </a:pPr>
            <a:r>
              <a:rPr lang="en-US" altLang="zh-CN" b="1" dirty="0" smtClean="0"/>
              <a:t>      </a:t>
            </a:r>
            <a:r>
              <a:rPr lang="zh-CN" altLang="en-US" b="1" dirty="0" smtClean="0"/>
              <a:t>艺术</a:t>
            </a:r>
            <a:r>
              <a:rPr lang="zh-CN" altLang="en-US" b="1" dirty="0"/>
              <a:t>的伟大意义在于它能显示人的真正感情、内心生活的奥秘和热情似火的世界。</a:t>
            </a:r>
          </a:p>
          <a:p>
            <a:pPr>
              <a:lnSpc>
                <a:spcPct val="170000"/>
              </a:lnSpc>
              <a:buFont typeface="Wingdings" pitchFamily="2" charset="2"/>
              <a:buNone/>
            </a:pPr>
            <a:r>
              <a:rPr lang="en-US" altLang="zh-CN" b="1" dirty="0" smtClean="0"/>
              <a:t>                              ——</a:t>
            </a:r>
            <a:r>
              <a:rPr lang="zh-CN" altLang="en-US" b="1" dirty="0" smtClean="0"/>
              <a:t>罗曼</a:t>
            </a:r>
            <a:r>
              <a:rPr lang="en-US" altLang="zh-CN" b="1" dirty="0">
                <a:latin typeface="Arial"/>
              </a:rPr>
              <a:t>·</a:t>
            </a:r>
            <a:r>
              <a:rPr lang="zh-CN" altLang="en-US" b="1" dirty="0"/>
              <a:t>罗兰</a:t>
            </a:r>
          </a:p>
          <a:p>
            <a:pPr>
              <a:buFont typeface="Wingdings" pitchFamily="2" charset="2"/>
              <a:buNone/>
            </a:pPr>
            <a:endParaRPr lang="en-US" altLang="zh-CN" dirty="0"/>
          </a:p>
        </p:txBody>
      </p:sp>
      <p:pic>
        <p:nvPicPr>
          <p:cNvPr id="191496" name="Picture 8" descr="罗曼罗兰"/>
          <p:cNvPicPr>
            <a:picLocks noChangeAspect="1" noChangeArrowheads="1"/>
          </p:cNvPicPr>
          <p:nvPr/>
        </p:nvPicPr>
        <p:blipFill>
          <a:blip r:embed="rId2" cstate="print"/>
          <a:srcRect b="13794"/>
          <a:stretch>
            <a:fillRect/>
          </a:stretch>
        </p:blipFill>
        <p:spPr bwMode="auto">
          <a:xfrm>
            <a:off x="6208715" y="4653136"/>
            <a:ext cx="1479097" cy="1746274"/>
          </a:xfrm>
          <a:prstGeom prst="rect">
            <a:avLst/>
          </a:prstGeom>
          <a:noFill/>
        </p:spPr>
      </p:pic>
      <p:pic>
        <p:nvPicPr>
          <p:cNvPr id="5122" name="Picture 2" descr="c:\users\sq\appdata\roaming\360se6\USERDA~1\Temp\08B68E~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56176" y="1988840"/>
            <a:ext cx="1584176" cy="2379395"/>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smtClean="0"/>
              <a:t>雪崩发生的时候，每朵雪花都没觉得自己有责任</a:t>
            </a:r>
            <a:endParaRPr lang="zh-CN" altLang="en-US" dirty="0"/>
          </a:p>
        </p:txBody>
      </p:sp>
      <p:pic>
        <p:nvPicPr>
          <p:cNvPr id="2050"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504199" y="1631197"/>
            <a:ext cx="8043616" cy="492514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85157357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92476" y="0"/>
            <a:ext cx="9336476" cy="699517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9" name="TextBox 8"/>
          <p:cNvSpPr txBox="1"/>
          <p:nvPr/>
        </p:nvSpPr>
        <p:spPr>
          <a:xfrm>
            <a:off x="642910" y="1643050"/>
            <a:ext cx="7488832" cy="1938992"/>
          </a:xfrm>
          <a:prstGeom prst="rect">
            <a:avLst/>
          </a:prstGeom>
          <a:noFill/>
        </p:spPr>
        <p:txBody>
          <a:bodyPr wrap="square" rtlCol="0">
            <a:spAutoFit/>
          </a:bodyPr>
          <a:lstStyle/>
          <a:p>
            <a:pPr algn="ctr"/>
            <a:r>
              <a:rPr lang="zh-CN" altLang="en-US" sz="96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黑体" pitchFamily="2" charset="-122"/>
                <a:ea typeface="黑体" pitchFamily="2" charset="-122"/>
              </a:rPr>
              <a:t> 谢 谢！</a:t>
            </a:r>
          </a:p>
          <a:p>
            <a:endParaRPr lang="zh-CN" altLang="en-US" dirty="0"/>
          </a:p>
        </p:txBody>
      </p:sp>
      <p:pic>
        <p:nvPicPr>
          <p:cNvPr id="64513" name="Picture 1"/>
          <p:cNvPicPr>
            <a:picLocks noChangeAspect="1" noChangeArrowheads="1"/>
          </p:cNvPicPr>
          <p:nvPr/>
        </p:nvPicPr>
        <p:blipFill>
          <a:blip r:embed="rId4" cstate="print"/>
          <a:srcRect/>
          <a:stretch>
            <a:fillRect/>
          </a:stretch>
        </p:blipFill>
        <p:spPr bwMode="auto">
          <a:xfrm>
            <a:off x="2000232" y="4909337"/>
            <a:ext cx="1392611" cy="1948663"/>
          </a:xfrm>
          <a:prstGeom prst="rect">
            <a:avLst/>
          </a:prstGeom>
          <a:noFill/>
          <a:ln w="9525">
            <a:noFill/>
            <a:miter lim="800000"/>
            <a:headEnd/>
            <a:tailEnd/>
          </a:ln>
          <a:effectLst/>
        </p:spPr>
      </p:pic>
      <p:sp>
        <p:nvSpPr>
          <p:cNvPr id="5" name="TextBox 4"/>
          <p:cNvSpPr txBox="1"/>
          <p:nvPr/>
        </p:nvSpPr>
        <p:spPr>
          <a:xfrm>
            <a:off x="3714744" y="5286388"/>
            <a:ext cx="4500594" cy="1200329"/>
          </a:xfrm>
          <a:prstGeom prst="rect">
            <a:avLst/>
          </a:prstGeom>
          <a:noFill/>
        </p:spPr>
        <p:txBody>
          <a:bodyPr wrap="square" rtlCol="0">
            <a:spAutoFit/>
          </a:bodyPr>
          <a:lstStyle/>
          <a:p>
            <a:r>
              <a:rPr lang="zh-CN" altLang="en-US" dirty="0" smtClean="0"/>
              <a:t>电话：</a:t>
            </a:r>
            <a:r>
              <a:rPr lang="en-US" altLang="zh-CN" dirty="0" smtClean="0"/>
              <a:t>13522588090</a:t>
            </a:r>
          </a:p>
          <a:p>
            <a:r>
              <a:rPr lang="zh-CN" altLang="en-US" dirty="0" smtClean="0"/>
              <a:t>邮箱：</a:t>
            </a:r>
            <a:r>
              <a:rPr lang="en-US" altLang="zh-CN" dirty="0" smtClean="0">
                <a:hlinkClick r:id="rId5"/>
              </a:rPr>
              <a:t>xiaoli9706@vip.sin.com</a:t>
            </a:r>
            <a:endParaRPr lang="en-US" altLang="zh-CN" dirty="0" smtClean="0"/>
          </a:p>
          <a:p>
            <a:r>
              <a:rPr lang="zh-CN" altLang="en-US" dirty="0" smtClean="0"/>
              <a:t>新浪微博：健康传播肖砾</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cstate="screen"/>
          <a:srcRect/>
          <a:stretch>
            <a:fillRect/>
          </a:stretch>
        </p:blipFill>
        <p:spPr bwMode="auto">
          <a:xfrm>
            <a:off x="214282" y="6215082"/>
            <a:ext cx="1571636" cy="523875"/>
          </a:xfrm>
          <a:prstGeom prst="rect">
            <a:avLst/>
          </a:prstGeom>
          <a:noFill/>
          <a:ln w="9525">
            <a:noFill/>
            <a:miter lim="800000"/>
            <a:headEnd/>
            <a:tailEnd/>
          </a:ln>
          <a:effectLst/>
        </p:spPr>
      </p:pic>
      <p:sp>
        <p:nvSpPr>
          <p:cNvPr id="32" name="TextBox 31"/>
          <p:cNvSpPr txBox="1"/>
          <p:nvPr/>
        </p:nvSpPr>
        <p:spPr>
          <a:xfrm>
            <a:off x="179512" y="1285860"/>
            <a:ext cx="5112568" cy="5016758"/>
          </a:xfrm>
          <a:prstGeom prst="rect">
            <a:avLst/>
          </a:prstGeom>
          <a:noFill/>
        </p:spPr>
        <p:txBody>
          <a:bodyPr wrap="square" rtlCol="0">
            <a:spAutoFit/>
          </a:bodyPr>
          <a:lstStyle/>
          <a:p>
            <a:pPr algn="just"/>
            <a:r>
              <a:rPr lang="en-US" altLang="zh-CN" sz="2800" b="1" dirty="0" smtClean="0">
                <a:latin typeface="楷体_GB2312" pitchFamily="49" charset="-122"/>
                <a:ea typeface="楷体_GB2312" pitchFamily="49" charset="-122"/>
              </a:rPr>
              <a:t>2014</a:t>
            </a:r>
            <a:r>
              <a:rPr lang="zh-CN" altLang="en-US" sz="2800" b="1" dirty="0" smtClean="0">
                <a:latin typeface="楷体_GB2312" pitchFamily="49" charset="-122"/>
                <a:ea typeface="楷体_GB2312" pitchFamily="49" charset="-122"/>
              </a:rPr>
              <a:t>年主题：</a:t>
            </a:r>
            <a:endParaRPr lang="en-US" altLang="zh-CN" sz="2800" b="1" dirty="0" smtClean="0">
              <a:latin typeface="楷体_GB2312" pitchFamily="49" charset="-122"/>
              <a:ea typeface="楷体_GB2312" pitchFamily="49" charset="-122"/>
            </a:endParaRPr>
          </a:p>
          <a:p>
            <a:pPr algn="just"/>
            <a:r>
              <a:rPr lang="zh-CN" altLang="en-US" sz="2800" dirty="0" smtClean="0">
                <a:solidFill>
                  <a:srgbClr val="FF0000"/>
                </a:solidFill>
                <a:latin typeface="楷体_GB2312" pitchFamily="49" charset="-122"/>
                <a:ea typeface="楷体_GB2312" pitchFamily="49" charset="-122"/>
              </a:rPr>
              <a:t>科学就医</a:t>
            </a:r>
            <a:endParaRPr lang="en-US" altLang="zh-CN" sz="2800" dirty="0" smtClean="0">
              <a:latin typeface="楷体_GB2312" pitchFamily="49" charset="-122"/>
              <a:ea typeface="楷体_GB2312" pitchFamily="49" charset="-122"/>
            </a:endParaRPr>
          </a:p>
          <a:p>
            <a:pPr algn="just"/>
            <a:r>
              <a:rPr lang="zh-CN" altLang="en-US" sz="2800" b="1" dirty="0" smtClean="0">
                <a:latin typeface="楷体_GB2312" pitchFamily="49" charset="-122"/>
                <a:ea typeface="楷体_GB2312" pitchFamily="49" charset="-122"/>
              </a:rPr>
              <a:t>主办单位：</a:t>
            </a:r>
            <a:endParaRPr lang="en-US" altLang="zh-CN" sz="2800" b="1"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国家卫生计生委</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国家中医药管理局</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中国科协</a:t>
            </a:r>
            <a:endParaRPr lang="en-US" altLang="zh-CN" sz="2600" dirty="0" smtClean="0">
              <a:latin typeface="楷体_GB2312" pitchFamily="49" charset="-122"/>
              <a:ea typeface="楷体_GB2312" pitchFamily="49" charset="-122"/>
            </a:endParaRPr>
          </a:p>
          <a:p>
            <a:pPr algn="just"/>
            <a:r>
              <a:rPr lang="zh-CN" altLang="en-US" sz="2800" b="1" dirty="0" smtClean="0">
                <a:latin typeface="楷体_GB2312" pitchFamily="49" charset="-122"/>
                <a:ea typeface="楷体_GB2312" pitchFamily="49" charset="-122"/>
              </a:rPr>
              <a:t>主要目的：</a:t>
            </a:r>
            <a:endParaRPr lang="en-US" altLang="zh-CN" sz="2800" b="1"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普及科学就医知识</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培养科学就医行为</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推动落实分级诊疗制度</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引导公众正确认识医学局限性</a:t>
            </a:r>
            <a:endParaRPr lang="en-US" altLang="zh-CN" sz="2600" dirty="0" smtClean="0">
              <a:latin typeface="楷体_GB2312" pitchFamily="49" charset="-122"/>
              <a:ea typeface="楷体_GB2312" pitchFamily="49" charset="-122"/>
            </a:endParaRPr>
          </a:p>
          <a:p>
            <a:pPr algn="just">
              <a:buFont typeface="Arial" pitchFamily="34" charset="0"/>
              <a:buChar char="•"/>
            </a:pPr>
            <a:r>
              <a:rPr lang="zh-CN" altLang="en-US" sz="2600" dirty="0" smtClean="0">
                <a:latin typeface="楷体_GB2312" pitchFamily="49" charset="-122"/>
                <a:ea typeface="楷体_GB2312" pitchFamily="49" charset="-122"/>
              </a:rPr>
              <a:t>建立和谐医患关系</a:t>
            </a:r>
            <a:endParaRPr lang="zh-CN" altLang="en-US" sz="2600" dirty="0">
              <a:latin typeface="楷体_GB2312" pitchFamily="49" charset="-122"/>
              <a:ea typeface="楷体_GB2312" pitchFamily="49" charset="-122"/>
            </a:endParaRPr>
          </a:p>
        </p:txBody>
      </p:sp>
      <p:pic>
        <p:nvPicPr>
          <p:cNvPr id="5" name="Picture 2" descr="C:\Documents and Settings\user\桌面\海报小样0822\海报1.jpg"/>
          <p:cNvPicPr>
            <a:picLocks noChangeAspect="1" noChangeArrowheads="1"/>
          </p:cNvPicPr>
          <p:nvPr/>
        </p:nvPicPr>
        <p:blipFill>
          <a:blip r:embed="rId4" cstate="screen"/>
          <a:stretch>
            <a:fillRect/>
          </a:stretch>
        </p:blipFill>
        <p:spPr bwMode="auto">
          <a:xfrm>
            <a:off x="5076056" y="1340768"/>
            <a:ext cx="4067944" cy="5517232"/>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cstate="print"/>
          <a:srcRect/>
          <a:stretch>
            <a:fillRect/>
          </a:stretch>
        </p:blipFill>
        <p:spPr bwMode="auto">
          <a:xfrm>
            <a:off x="214313" y="6215063"/>
            <a:ext cx="1571625" cy="523875"/>
          </a:xfrm>
          <a:prstGeom prst="rect">
            <a:avLst/>
          </a:prstGeom>
          <a:noFill/>
          <a:ln w="9525">
            <a:noFill/>
            <a:miter lim="800000"/>
            <a:headEnd/>
            <a:tailEnd/>
          </a:ln>
        </p:spPr>
      </p:pic>
      <p:sp>
        <p:nvSpPr>
          <p:cNvPr id="82947" name="TextBox 31"/>
          <p:cNvSpPr txBox="1">
            <a:spLocks noChangeArrowheads="1"/>
          </p:cNvSpPr>
          <p:nvPr/>
        </p:nvSpPr>
        <p:spPr bwMode="auto">
          <a:xfrm>
            <a:off x="395288" y="1773238"/>
            <a:ext cx="5113337" cy="3524250"/>
          </a:xfrm>
          <a:prstGeom prst="rect">
            <a:avLst/>
          </a:prstGeom>
          <a:noFill/>
          <a:ln w="9525">
            <a:noFill/>
            <a:miter lim="800000"/>
            <a:headEnd/>
            <a:tailEnd/>
          </a:ln>
        </p:spPr>
        <p:txBody>
          <a:bodyPr>
            <a:spAutoFit/>
          </a:bodyPr>
          <a:lstStyle/>
          <a:p>
            <a:pPr algn="just"/>
            <a:endParaRPr lang="en-US" altLang="zh-CN" sz="2800" b="1">
              <a:latin typeface="楷体_GB2312" pitchFamily="49" charset="-122"/>
              <a:ea typeface="楷体_GB2312" pitchFamily="49" charset="-122"/>
            </a:endParaRPr>
          </a:p>
          <a:p>
            <a:pPr algn="just">
              <a:lnSpc>
                <a:spcPct val="150000"/>
              </a:lnSpc>
              <a:buFont typeface="Arial" pitchFamily="34" charset="0"/>
              <a:buChar char="•"/>
            </a:pPr>
            <a:r>
              <a:rPr lang="zh-CN" altLang="en-US" sz="2600">
                <a:latin typeface="楷体_GB2312" pitchFamily="49" charset="-122"/>
                <a:ea typeface="楷体_GB2312" pitchFamily="49" charset="-122"/>
              </a:rPr>
              <a:t>普及科学就医知识</a:t>
            </a:r>
            <a:endParaRPr lang="en-US" altLang="zh-CN" sz="2600">
              <a:latin typeface="楷体_GB2312" pitchFamily="49" charset="-122"/>
              <a:ea typeface="楷体_GB2312" pitchFamily="49" charset="-122"/>
            </a:endParaRPr>
          </a:p>
          <a:p>
            <a:pPr algn="just">
              <a:lnSpc>
                <a:spcPct val="150000"/>
              </a:lnSpc>
              <a:buFont typeface="Arial" pitchFamily="34" charset="0"/>
              <a:buChar char="•"/>
            </a:pPr>
            <a:r>
              <a:rPr lang="zh-CN" altLang="en-US" sz="2600">
                <a:latin typeface="楷体_GB2312" pitchFamily="49" charset="-122"/>
                <a:ea typeface="楷体_GB2312" pitchFamily="49" charset="-122"/>
              </a:rPr>
              <a:t>培养科学就医行为</a:t>
            </a:r>
            <a:endParaRPr lang="en-US" altLang="zh-CN" sz="2600">
              <a:latin typeface="楷体_GB2312" pitchFamily="49" charset="-122"/>
              <a:ea typeface="楷体_GB2312" pitchFamily="49" charset="-122"/>
            </a:endParaRPr>
          </a:p>
          <a:p>
            <a:pPr algn="just">
              <a:lnSpc>
                <a:spcPct val="150000"/>
              </a:lnSpc>
              <a:buFont typeface="Arial" pitchFamily="34" charset="0"/>
              <a:buChar char="•"/>
            </a:pPr>
            <a:r>
              <a:rPr lang="zh-CN" altLang="en-US" sz="2600">
                <a:latin typeface="楷体_GB2312" pitchFamily="49" charset="-122"/>
                <a:ea typeface="楷体_GB2312" pitchFamily="49" charset="-122"/>
              </a:rPr>
              <a:t>推动落实分级诊疗制度</a:t>
            </a:r>
            <a:endParaRPr lang="en-US" altLang="zh-CN" sz="2600">
              <a:latin typeface="楷体_GB2312" pitchFamily="49" charset="-122"/>
              <a:ea typeface="楷体_GB2312" pitchFamily="49" charset="-122"/>
            </a:endParaRPr>
          </a:p>
          <a:p>
            <a:pPr algn="just">
              <a:lnSpc>
                <a:spcPct val="150000"/>
              </a:lnSpc>
              <a:buFont typeface="Arial" pitchFamily="34" charset="0"/>
              <a:buChar char="•"/>
            </a:pPr>
            <a:r>
              <a:rPr lang="zh-CN" altLang="en-US" sz="2600">
                <a:latin typeface="楷体_GB2312" pitchFamily="49" charset="-122"/>
                <a:ea typeface="楷体_GB2312" pitchFamily="49" charset="-122"/>
              </a:rPr>
              <a:t>引导公众正确认识医学局限性</a:t>
            </a:r>
            <a:endParaRPr lang="en-US" altLang="zh-CN" sz="2600">
              <a:latin typeface="楷体_GB2312" pitchFamily="49" charset="-122"/>
              <a:ea typeface="楷体_GB2312" pitchFamily="49" charset="-122"/>
            </a:endParaRPr>
          </a:p>
          <a:p>
            <a:pPr algn="just">
              <a:lnSpc>
                <a:spcPct val="150000"/>
              </a:lnSpc>
              <a:buFont typeface="Arial" pitchFamily="34" charset="0"/>
              <a:buChar char="•"/>
            </a:pPr>
            <a:r>
              <a:rPr lang="zh-CN" altLang="en-US" sz="2600">
                <a:latin typeface="楷体_GB2312" pitchFamily="49" charset="-122"/>
                <a:ea typeface="楷体_GB2312" pitchFamily="49" charset="-122"/>
              </a:rPr>
              <a:t>推动建立和谐医患关系</a:t>
            </a:r>
          </a:p>
        </p:txBody>
      </p:sp>
      <p:pic>
        <p:nvPicPr>
          <p:cNvPr id="82948" name="Picture 2" descr="C:\Documents and Settings\user\桌面\海报小样0822\折页-终-02.jpg"/>
          <p:cNvPicPr>
            <a:picLocks noChangeAspect="1" noChangeArrowheads="1"/>
          </p:cNvPicPr>
          <p:nvPr/>
        </p:nvPicPr>
        <p:blipFill>
          <a:blip r:embed="rId4" cstate="print"/>
          <a:srcRect/>
          <a:stretch>
            <a:fillRect/>
          </a:stretch>
        </p:blipFill>
        <p:spPr bwMode="auto">
          <a:xfrm>
            <a:off x="5003800" y="4027488"/>
            <a:ext cx="3924300" cy="2830512"/>
          </a:xfrm>
          <a:prstGeom prst="rect">
            <a:avLst/>
          </a:prstGeom>
          <a:noFill/>
          <a:ln w="9525">
            <a:noFill/>
            <a:miter lim="800000"/>
            <a:headEnd/>
            <a:tailEnd/>
          </a:ln>
        </p:spPr>
      </p:pic>
      <p:pic>
        <p:nvPicPr>
          <p:cNvPr id="82949" name="Picture 3" descr="C:\Documents and Settings\user\桌面\2014总结启动会资料\海报0822\折页-01-01.jpg"/>
          <p:cNvPicPr>
            <a:picLocks noChangeAspect="1" noChangeArrowheads="1"/>
          </p:cNvPicPr>
          <p:nvPr/>
        </p:nvPicPr>
        <p:blipFill>
          <a:blip r:embed="rId5" cstate="print"/>
          <a:srcRect/>
          <a:stretch>
            <a:fillRect/>
          </a:stretch>
        </p:blipFill>
        <p:spPr bwMode="auto">
          <a:xfrm>
            <a:off x="4932363" y="1196975"/>
            <a:ext cx="3995737" cy="2757488"/>
          </a:xfrm>
          <a:prstGeom prst="rect">
            <a:avLst/>
          </a:prstGeom>
          <a:noFill/>
          <a:ln w="9525">
            <a:noFill/>
            <a:miter lim="800000"/>
            <a:headEnd/>
            <a:tailEnd/>
          </a:ln>
        </p:spPr>
      </p:pic>
      <p:sp>
        <p:nvSpPr>
          <p:cNvPr id="82950" name="矩形 9"/>
          <p:cNvSpPr>
            <a:spLocks noChangeArrowheads="1"/>
          </p:cNvSpPr>
          <p:nvPr/>
        </p:nvSpPr>
        <p:spPr bwMode="auto">
          <a:xfrm>
            <a:off x="2659063" y="549275"/>
            <a:ext cx="3430587" cy="646113"/>
          </a:xfrm>
          <a:prstGeom prst="rect">
            <a:avLst/>
          </a:prstGeom>
          <a:noFill/>
          <a:ln w="9525">
            <a:noFill/>
            <a:miter lim="800000"/>
            <a:headEnd/>
            <a:tailEnd/>
          </a:ln>
        </p:spPr>
        <p:txBody>
          <a:bodyPr wrap="none">
            <a:spAutoFit/>
          </a:bodyPr>
          <a:lstStyle/>
          <a:p>
            <a:pPr algn="ctr"/>
            <a:r>
              <a:rPr lang="en-US" altLang="zh-CN" sz="3600" b="1" dirty="0">
                <a:solidFill>
                  <a:srgbClr val="810281"/>
                </a:solidFill>
                <a:latin typeface="宋体" pitchFamily="2" charset="-122"/>
              </a:rPr>
              <a:t>2014</a:t>
            </a:r>
            <a:r>
              <a:rPr lang="zh-CN" altLang="en-US" sz="3600" b="1" dirty="0">
                <a:solidFill>
                  <a:srgbClr val="810281"/>
                </a:solidFill>
                <a:latin typeface="宋体" pitchFamily="2" charset="-122"/>
              </a:rPr>
              <a:t>年活动目标</a:t>
            </a:r>
            <a:endParaRPr lang="en-US" altLang="zh-CN" sz="3600" b="1" dirty="0">
              <a:solidFill>
                <a:srgbClr val="810281"/>
              </a:solidFill>
              <a:latin typeface="宋体"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C:\Documents and Settings\徼晓菲\桌面\复件 健康中国行课件\2014年8月27日健康中国行和健康素养促进行动项目总结启动会在京召开\20140827165922165.jpg"/>
          <p:cNvPicPr preferRelativeResize="0">
            <a:picLocks noChangeArrowheads="1"/>
          </p:cNvPicPr>
          <p:nvPr/>
        </p:nvPicPr>
        <p:blipFill>
          <a:blip r:embed="rId2" cstate="print"/>
          <a:srcRect/>
          <a:stretch>
            <a:fillRect/>
          </a:stretch>
        </p:blipFill>
        <p:spPr bwMode="auto">
          <a:xfrm>
            <a:off x="4716463" y="2852738"/>
            <a:ext cx="4319587" cy="3060700"/>
          </a:xfrm>
          <a:prstGeom prst="rect">
            <a:avLst/>
          </a:prstGeom>
          <a:noFill/>
          <a:ln w="9525">
            <a:noFill/>
            <a:miter lim="800000"/>
            <a:headEnd/>
            <a:tailEnd/>
          </a:ln>
        </p:spPr>
      </p:pic>
      <p:pic>
        <p:nvPicPr>
          <p:cNvPr id="81923" name="Picture 3" descr="C:\Documents and Settings\徼晓菲\桌面\复件 健康中国行课件\2014年8月27日健康中国行和健康素养促进行动项目总结启动会在京召开\20140827165904880.jpg"/>
          <p:cNvPicPr>
            <a:picLocks noChangeAspect="1" noChangeArrowheads="1"/>
          </p:cNvPicPr>
          <p:nvPr/>
        </p:nvPicPr>
        <p:blipFill>
          <a:blip r:embed="rId3" cstate="print"/>
          <a:srcRect/>
          <a:stretch>
            <a:fillRect/>
          </a:stretch>
        </p:blipFill>
        <p:spPr bwMode="auto">
          <a:xfrm>
            <a:off x="107950" y="1412875"/>
            <a:ext cx="4592638" cy="3059113"/>
          </a:xfrm>
          <a:prstGeom prst="rect">
            <a:avLst/>
          </a:prstGeom>
          <a:noFill/>
          <a:ln w="9525">
            <a:noFill/>
            <a:miter lim="800000"/>
            <a:headEnd/>
            <a:tailEnd/>
          </a:ln>
        </p:spPr>
      </p:pic>
      <p:sp>
        <p:nvSpPr>
          <p:cNvPr id="81924" name="TextBox 14"/>
          <p:cNvSpPr txBox="1">
            <a:spLocks noChangeArrowheads="1"/>
          </p:cNvSpPr>
          <p:nvPr/>
        </p:nvSpPr>
        <p:spPr bwMode="auto">
          <a:xfrm>
            <a:off x="179388" y="4437063"/>
            <a:ext cx="4464050" cy="708025"/>
          </a:xfrm>
          <a:prstGeom prst="rect">
            <a:avLst/>
          </a:prstGeom>
          <a:noFill/>
          <a:ln w="9525">
            <a:noFill/>
            <a:miter lim="800000"/>
            <a:headEnd/>
            <a:tailEnd/>
          </a:ln>
        </p:spPr>
        <p:txBody>
          <a:bodyPr>
            <a:spAutoFit/>
          </a:bodyPr>
          <a:lstStyle/>
          <a:p>
            <a:r>
              <a:rPr lang="zh-CN" altLang="en-US" sz="2000">
                <a:latin typeface="楷体_GB2312" pitchFamily="49" charset="-122"/>
                <a:ea typeface="楷体_GB2312" pitchFamily="49" charset="-122"/>
              </a:rPr>
              <a:t>崔丽副主任向浙江省卫生计生委授旗启动</a:t>
            </a:r>
            <a:r>
              <a:rPr lang="en-US" altLang="zh-CN" sz="2000">
                <a:latin typeface="楷体_GB2312" pitchFamily="49" charset="-122"/>
                <a:ea typeface="楷体_GB2312" pitchFamily="49" charset="-122"/>
              </a:rPr>
              <a:t>2014</a:t>
            </a:r>
            <a:r>
              <a:rPr lang="zh-CN" altLang="en-US" sz="2000">
                <a:latin typeface="楷体_GB2312" pitchFamily="49" charset="-122"/>
                <a:ea typeface="楷体_GB2312" pitchFamily="49" charset="-122"/>
              </a:rPr>
              <a:t>年度健康中国行</a:t>
            </a:r>
          </a:p>
        </p:txBody>
      </p:sp>
      <p:sp>
        <p:nvSpPr>
          <p:cNvPr id="81925" name="TextBox 15"/>
          <p:cNvSpPr txBox="1">
            <a:spLocks noChangeArrowheads="1"/>
          </p:cNvSpPr>
          <p:nvPr/>
        </p:nvSpPr>
        <p:spPr bwMode="auto">
          <a:xfrm>
            <a:off x="6084888" y="5876925"/>
            <a:ext cx="2519362" cy="400050"/>
          </a:xfrm>
          <a:prstGeom prst="rect">
            <a:avLst/>
          </a:prstGeom>
          <a:noFill/>
          <a:ln w="9525">
            <a:noFill/>
            <a:miter lim="800000"/>
            <a:headEnd/>
            <a:tailEnd/>
          </a:ln>
        </p:spPr>
        <p:txBody>
          <a:bodyPr>
            <a:spAutoFit/>
          </a:bodyPr>
          <a:lstStyle/>
          <a:p>
            <a:r>
              <a:rPr lang="zh-CN" altLang="en-US" sz="2000">
                <a:latin typeface="楷体_GB2312" pitchFamily="49" charset="-122"/>
                <a:ea typeface="楷体_GB2312" pitchFamily="49" charset="-122"/>
              </a:rPr>
              <a:t>启动会现场</a:t>
            </a:r>
          </a:p>
        </p:txBody>
      </p:sp>
      <p:sp>
        <p:nvSpPr>
          <p:cNvPr id="81926" name="矩形 8"/>
          <p:cNvSpPr>
            <a:spLocks noChangeArrowheads="1"/>
          </p:cNvSpPr>
          <p:nvPr/>
        </p:nvSpPr>
        <p:spPr bwMode="auto">
          <a:xfrm>
            <a:off x="2659063" y="549275"/>
            <a:ext cx="3430587" cy="646113"/>
          </a:xfrm>
          <a:prstGeom prst="rect">
            <a:avLst/>
          </a:prstGeom>
          <a:noFill/>
          <a:ln w="9525">
            <a:noFill/>
            <a:miter lim="800000"/>
            <a:headEnd/>
            <a:tailEnd/>
          </a:ln>
        </p:spPr>
        <p:txBody>
          <a:bodyPr wrap="none">
            <a:spAutoFit/>
          </a:bodyPr>
          <a:lstStyle/>
          <a:p>
            <a:pPr algn="ctr"/>
            <a:r>
              <a:rPr lang="en-US" altLang="zh-CN" sz="3600" b="1">
                <a:solidFill>
                  <a:srgbClr val="810281"/>
                </a:solidFill>
                <a:latin typeface="宋体" pitchFamily="2" charset="-122"/>
              </a:rPr>
              <a:t>2014</a:t>
            </a:r>
            <a:r>
              <a:rPr lang="zh-CN" altLang="en-US" sz="3600" b="1">
                <a:solidFill>
                  <a:srgbClr val="810281"/>
                </a:solidFill>
                <a:latin typeface="宋体" pitchFamily="2" charset="-122"/>
              </a:rPr>
              <a:t>年活动启动</a:t>
            </a:r>
            <a:endParaRPr lang="en-US" altLang="zh-CN" sz="3600" b="1">
              <a:solidFill>
                <a:srgbClr val="810281"/>
              </a:solidFill>
              <a:latin typeface="宋体"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cstate="print">
            <a:alphaModFix amt="12000"/>
            <a:extLst>
              <a:ext uri="{28A0092B-C50C-407E-A947-70E740481C1C}">
                <a14:useLocalDpi xmlns:a14="http://schemas.microsoft.com/office/drawing/2010/main" xmlns=""/>
              </a:ext>
            </a:extLst>
          </a:blip>
          <a:stretch>
            <a:fillRect/>
          </a:stretch>
        </p:blipFill>
        <p:spPr>
          <a:xfrm>
            <a:off x="1210563" y="2380731"/>
            <a:ext cx="2518878" cy="2966815"/>
          </a:xfrm>
          <a:prstGeom prst="rect">
            <a:avLst/>
          </a:prstGeom>
        </p:spPr>
      </p:pic>
      <p:pic>
        <p:nvPicPr>
          <p:cNvPr id="6" name="图片 5" descr="护士爱心-01.png"/>
          <p:cNvPicPr>
            <a:picLocks noChangeAspect="1"/>
          </p:cNvPicPr>
          <p:nvPr/>
        </p:nvPicPr>
        <p:blipFill rotWithShape="1">
          <a:blip r:embed="rId4" cstate="print">
            <a:extLst>
              <a:ext uri="{28A0092B-C50C-407E-A947-70E740481C1C}">
                <a14:useLocalDpi xmlns:a14="http://schemas.microsoft.com/office/drawing/2010/main" xmlns=""/>
              </a:ext>
            </a:extLst>
          </a:blip>
          <a:srcRect r="2523"/>
          <a:stretch/>
        </p:blipFill>
        <p:spPr>
          <a:xfrm>
            <a:off x="230697" y="792693"/>
            <a:ext cx="8913303" cy="6065308"/>
          </a:xfrm>
          <a:prstGeom prst="rect">
            <a:avLst/>
          </a:prstGeom>
        </p:spPr>
      </p:pic>
      <p:pic>
        <p:nvPicPr>
          <p:cNvPr id="7" name="图片 6" descr="空白-05.png"/>
          <p:cNvPicPr>
            <a:picLocks noChangeAspect="1"/>
          </p:cNvPicPr>
          <p:nvPr/>
        </p:nvPicPr>
        <p:blipFill rotWithShape="1">
          <a:blip r:embed="rId5" cstate="print">
            <a:extLst>
              <a:ext uri="{28A0092B-C50C-407E-A947-70E740481C1C}">
                <a14:useLocalDpi xmlns:a14="http://schemas.microsoft.com/office/drawing/2010/main" xmlns=""/>
              </a:ext>
            </a:extLst>
          </a:blip>
          <a:srcRect r="40044"/>
          <a:stretch/>
        </p:blipFill>
        <p:spPr>
          <a:xfrm>
            <a:off x="479404" y="792693"/>
            <a:ext cx="5482405" cy="6065308"/>
          </a:xfrm>
          <a:prstGeom prst="rect">
            <a:avLst/>
          </a:prstGeom>
        </p:spPr>
      </p:pic>
      <p:sp>
        <p:nvSpPr>
          <p:cNvPr id="4" name="文本框 3"/>
          <p:cNvSpPr txBox="1"/>
          <p:nvPr/>
        </p:nvSpPr>
        <p:spPr>
          <a:xfrm>
            <a:off x="276760" y="186494"/>
            <a:ext cx="5795438" cy="438911"/>
          </a:xfrm>
          <a:prstGeom prst="rect">
            <a:avLst/>
          </a:prstGeom>
          <a:noFill/>
        </p:spPr>
        <p:txBody>
          <a:bodyPr wrap="square" lIns="99386" tIns="49693" rIns="99386" bIns="49693" rtlCol="0">
            <a:spAutoFit/>
          </a:bodyPr>
          <a:lstStyle/>
          <a:p>
            <a:r>
              <a:rPr kumimoji="1" lang="zh-CN" altLang="en-US" sz="2200" b="1" spc="326" dirty="0" smtClean="0">
                <a:solidFill>
                  <a:schemeClr val="bg1"/>
                </a:solidFill>
                <a:latin typeface="FZZongYi-M05S"/>
                <a:ea typeface="微软雅黑"/>
                <a:cs typeface="FZZongYi-M05S"/>
              </a:rPr>
              <a:t>二、科学就医健康教育核心信息</a:t>
            </a:r>
            <a:endParaRPr kumimoji="1" lang="zh-CN" altLang="en-US" sz="2200" b="1" spc="326" dirty="0">
              <a:solidFill>
                <a:schemeClr val="bg1"/>
              </a:solidFill>
              <a:latin typeface="FZZongYi-M05S"/>
              <a:ea typeface="微软雅黑"/>
              <a:cs typeface="FZZongYi-M05S"/>
            </a:endParaRPr>
          </a:p>
        </p:txBody>
      </p:sp>
      <p:sp>
        <p:nvSpPr>
          <p:cNvPr id="8" name="文本框 7"/>
          <p:cNvSpPr txBox="1"/>
          <p:nvPr/>
        </p:nvSpPr>
        <p:spPr>
          <a:xfrm>
            <a:off x="719849" y="1283150"/>
            <a:ext cx="4326608" cy="4588765"/>
          </a:xfrm>
          <a:prstGeom prst="rect">
            <a:avLst/>
          </a:prstGeom>
          <a:noFill/>
        </p:spPr>
        <p:txBody>
          <a:bodyPr wrap="square" lIns="99386" tIns="49693" rIns="99386" bIns="49693" rtlCol="0">
            <a:spAutoFit/>
          </a:bodyPr>
          <a:lstStyle/>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1</a:t>
            </a:r>
            <a:r>
              <a:rPr lang="zh-CN" altLang="en-US" sz="2200" b="1" dirty="0" smtClean="0">
                <a:solidFill>
                  <a:srgbClr val="1D6FC5"/>
                </a:solidFill>
                <a:latin typeface="楷体_GB2312" pitchFamily="49" charset="-122"/>
                <a:ea typeface="楷体_GB2312" pitchFamily="49" charset="-122"/>
                <a:cs typeface="Heiti SC Light"/>
              </a:rPr>
              <a:t>、倡导</a:t>
            </a:r>
            <a:r>
              <a:rPr lang="zh-CN" altLang="zh-CN" sz="2200" b="1" dirty="0" smtClean="0">
                <a:solidFill>
                  <a:srgbClr val="1D6FC5"/>
                </a:solidFill>
                <a:latin typeface="楷体_GB2312" pitchFamily="49" charset="-122"/>
                <a:ea typeface="楷体_GB2312" pitchFamily="49" charset="-122"/>
                <a:cs typeface="Heiti SC Light"/>
              </a:rPr>
              <a:t>科学就医</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2</a:t>
            </a:r>
            <a:r>
              <a:rPr lang="zh-CN" altLang="en-US" sz="2200" b="1" dirty="0" smtClean="0">
                <a:solidFill>
                  <a:srgbClr val="1D6FC5"/>
                </a:solidFill>
                <a:latin typeface="楷体_GB2312" pitchFamily="49" charset="-122"/>
                <a:ea typeface="楷体_GB2312" pitchFamily="49" charset="-122"/>
                <a:cs typeface="Heiti SC Light"/>
              </a:rPr>
              <a:t>、遵从分级诊疗</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3</a:t>
            </a:r>
            <a:r>
              <a:rPr lang="zh-CN" altLang="en-US" sz="2200" b="1" dirty="0" smtClean="0">
                <a:solidFill>
                  <a:srgbClr val="1D6FC5"/>
                </a:solidFill>
                <a:latin typeface="楷体_GB2312" pitchFamily="49" charset="-122"/>
                <a:ea typeface="楷体_GB2312" pitchFamily="49" charset="-122"/>
                <a:cs typeface="Heiti SC Light"/>
              </a:rPr>
              <a:t>、定期</a:t>
            </a:r>
            <a:r>
              <a:rPr lang="zh-CN" altLang="en-US" sz="2200" b="1" dirty="0">
                <a:solidFill>
                  <a:srgbClr val="1D6FC5"/>
                </a:solidFill>
                <a:latin typeface="楷体_GB2312" pitchFamily="49" charset="-122"/>
                <a:ea typeface="楷体_GB2312" pitchFamily="49" charset="-122"/>
                <a:cs typeface="Heiti SC Light"/>
              </a:rPr>
              <a:t>健康</a:t>
            </a:r>
            <a:r>
              <a:rPr lang="zh-CN" altLang="en-US" sz="2200" b="1" dirty="0" smtClean="0">
                <a:solidFill>
                  <a:srgbClr val="1D6FC5"/>
                </a:solidFill>
                <a:latin typeface="楷体_GB2312" pitchFamily="49" charset="-122"/>
                <a:ea typeface="楷体_GB2312" pitchFamily="49" charset="-122"/>
                <a:cs typeface="Heiti SC Light"/>
              </a:rPr>
              <a:t>体检</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4</a:t>
            </a:r>
            <a:r>
              <a:rPr lang="zh-CN" altLang="en-US" sz="2200" b="1" dirty="0" smtClean="0">
                <a:solidFill>
                  <a:srgbClr val="1D6FC5"/>
                </a:solidFill>
                <a:latin typeface="楷体_GB2312" pitchFamily="49" charset="-122"/>
                <a:ea typeface="楷体_GB2312" pitchFamily="49" charset="-122"/>
                <a:cs typeface="Heiti SC Light"/>
              </a:rPr>
              <a:t>、鼓励</a:t>
            </a:r>
            <a:r>
              <a:rPr lang="zh-CN" altLang="en-US" sz="2200" b="1" dirty="0">
                <a:solidFill>
                  <a:srgbClr val="1D6FC5"/>
                </a:solidFill>
                <a:latin typeface="楷体_GB2312" pitchFamily="49" charset="-122"/>
                <a:ea typeface="楷体_GB2312" pitchFamily="49" charset="-122"/>
                <a:cs typeface="Heiti SC Light"/>
              </a:rPr>
              <a:t>预约</a:t>
            </a:r>
            <a:r>
              <a:rPr lang="zh-CN" altLang="en-US" sz="2200" b="1" dirty="0" smtClean="0">
                <a:solidFill>
                  <a:srgbClr val="1D6FC5"/>
                </a:solidFill>
                <a:latin typeface="楷体_GB2312" pitchFamily="49" charset="-122"/>
                <a:ea typeface="楷体_GB2312" pitchFamily="49" charset="-122"/>
                <a:cs typeface="Heiti SC Light"/>
              </a:rPr>
              <a:t>挂号</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5</a:t>
            </a:r>
            <a:r>
              <a:rPr lang="zh-CN" altLang="en-US" sz="2200" b="1" dirty="0" smtClean="0">
                <a:solidFill>
                  <a:srgbClr val="1D6FC5"/>
                </a:solidFill>
                <a:latin typeface="楷体_GB2312" pitchFamily="49" charset="-122"/>
                <a:ea typeface="楷体_GB2312" pitchFamily="49" charset="-122"/>
                <a:cs typeface="Heiti SC Light"/>
              </a:rPr>
              <a:t>、就医注意事项</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6</a:t>
            </a:r>
            <a:r>
              <a:rPr lang="zh-CN" altLang="en-US" sz="2200" b="1" dirty="0" smtClean="0">
                <a:solidFill>
                  <a:srgbClr val="1D6FC5"/>
                </a:solidFill>
                <a:latin typeface="楷体_GB2312" pitchFamily="49" charset="-122"/>
                <a:ea typeface="楷体_GB2312" pitchFamily="49" charset="-122"/>
                <a:cs typeface="Heiti SC Light"/>
              </a:rPr>
              <a:t>、发热腹泻专诊</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7</a:t>
            </a:r>
            <a:r>
              <a:rPr lang="zh-CN" altLang="en-US" sz="2200" b="1" dirty="0" smtClean="0">
                <a:solidFill>
                  <a:srgbClr val="1D6FC5"/>
                </a:solidFill>
                <a:latin typeface="楷体_GB2312" pitchFamily="49" charset="-122"/>
                <a:ea typeface="楷体_GB2312" pitchFamily="49" charset="-122"/>
                <a:cs typeface="Heiti SC Light"/>
              </a:rPr>
              <a:t>、正确拨打热线</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8</a:t>
            </a:r>
            <a:r>
              <a:rPr lang="zh-CN" altLang="en-US" sz="2200" b="1" dirty="0" smtClean="0">
                <a:solidFill>
                  <a:srgbClr val="1D6FC5"/>
                </a:solidFill>
                <a:latin typeface="楷体_GB2312" pitchFamily="49" charset="-122"/>
                <a:ea typeface="楷体_GB2312" pitchFamily="49" charset="-122"/>
                <a:cs typeface="Heiti SC Light"/>
              </a:rPr>
              <a:t>、文明</a:t>
            </a:r>
            <a:r>
              <a:rPr lang="zh-CN" altLang="en-US" sz="2200" b="1" dirty="0">
                <a:solidFill>
                  <a:srgbClr val="1D6FC5"/>
                </a:solidFill>
                <a:latin typeface="楷体_GB2312" pitchFamily="49" charset="-122"/>
                <a:ea typeface="楷体_GB2312" pitchFamily="49" charset="-122"/>
                <a:cs typeface="Heiti SC Light"/>
              </a:rPr>
              <a:t>有序就医</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9</a:t>
            </a:r>
            <a:r>
              <a:rPr lang="zh-CN" altLang="en-US" sz="2200" b="1" dirty="0" smtClean="0">
                <a:solidFill>
                  <a:srgbClr val="1D6FC5"/>
                </a:solidFill>
                <a:latin typeface="楷体_GB2312" pitchFamily="49" charset="-122"/>
                <a:ea typeface="楷体_GB2312" pitchFamily="49" charset="-122"/>
                <a:cs typeface="Heiti SC Light"/>
              </a:rPr>
              <a:t>、参加医疗</a:t>
            </a:r>
            <a:r>
              <a:rPr lang="zh-CN" altLang="en-US" sz="2200" b="1" dirty="0">
                <a:solidFill>
                  <a:srgbClr val="1D6FC5"/>
                </a:solidFill>
                <a:latin typeface="楷体_GB2312" pitchFamily="49" charset="-122"/>
                <a:ea typeface="楷体_GB2312" pitchFamily="49" charset="-122"/>
                <a:cs typeface="Heiti SC Light"/>
              </a:rPr>
              <a:t>保险</a:t>
            </a:r>
            <a:endParaRPr lang="en-US" altLang="zh-CN" sz="2200" b="1" dirty="0">
              <a:solidFill>
                <a:srgbClr val="1D6FC5"/>
              </a:solidFill>
              <a:latin typeface="楷体_GB2312" pitchFamily="49" charset="-122"/>
              <a:ea typeface="楷体_GB2312" pitchFamily="49" charset="-122"/>
              <a:cs typeface="Heiti SC Light"/>
            </a:endParaRPr>
          </a:p>
          <a:p>
            <a:pPr marL="372698" indent="-372698">
              <a:lnSpc>
                <a:spcPts val="3478"/>
              </a:lnSpc>
            </a:pPr>
            <a:r>
              <a:rPr lang="en-US" altLang="zh-CN" sz="2200" b="1" dirty="0" smtClean="0">
                <a:solidFill>
                  <a:srgbClr val="1D6FC5"/>
                </a:solidFill>
                <a:latin typeface="楷体_GB2312" pitchFamily="49" charset="-122"/>
                <a:ea typeface="楷体_GB2312" pitchFamily="49" charset="-122"/>
                <a:cs typeface="Heiti SC Light"/>
              </a:rPr>
              <a:t>10</a:t>
            </a:r>
            <a:r>
              <a:rPr lang="zh-CN" altLang="en-US" sz="2200" b="1" dirty="0" smtClean="0">
                <a:solidFill>
                  <a:srgbClr val="1D6FC5"/>
                </a:solidFill>
                <a:latin typeface="楷体_GB2312" pitchFamily="49" charset="-122"/>
                <a:ea typeface="楷体_GB2312" pitchFamily="49" charset="-122"/>
                <a:cs typeface="Heiti SC Light"/>
              </a:rPr>
              <a:t>、理性对待医学</a:t>
            </a:r>
            <a:endParaRPr lang="zh-CN" altLang="en-US" sz="2200" b="1" dirty="0">
              <a:solidFill>
                <a:srgbClr val="1D6FC5"/>
              </a:solidFill>
              <a:latin typeface="楷体_GB2312" pitchFamily="49" charset="-122"/>
              <a:ea typeface="楷体_GB2312" pitchFamily="49" charset="-122"/>
              <a:cs typeface="Heiti SC Light"/>
            </a:endParaRPr>
          </a:p>
        </p:txBody>
      </p:sp>
      <p:sp>
        <p:nvSpPr>
          <p:cNvPr id="10" name="标题 5"/>
          <p:cNvSpPr txBox="1">
            <a:spLocks/>
          </p:cNvSpPr>
          <p:nvPr/>
        </p:nvSpPr>
        <p:spPr bwMode="auto">
          <a:xfrm>
            <a:off x="142844" y="285728"/>
            <a:ext cx="8286808" cy="7920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400">
                <a:solidFill>
                  <a:srgbClr val="003366"/>
                </a:solidFill>
                <a:latin typeface="+mj-lt"/>
                <a:ea typeface="+mj-ea"/>
                <a:cs typeface="+mj-cs"/>
              </a:defRPr>
            </a:lvl1pPr>
            <a:lvl2pPr algn="l" rtl="0" eaLnBrk="0" fontAlgn="base" hangingPunct="0">
              <a:spcBef>
                <a:spcPct val="0"/>
              </a:spcBef>
              <a:spcAft>
                <a:spcPct val="0"/>
              </a:spcAft>
              <a:defRPr sz="2400">
                <a:solidFill>
                  <a:srgbClr val="003366"/>
                </a:solidFill>
                <a:latin typeface="Arial" pitchFamily="34" charset="0"/>
              </a:defRPr>
            </a:lvl2pPr>
            <a:lvl3pPr algn="l" rtl="0" eaLnBrk="0" fontAlgn="base" hangingPunct="0">
              <a:spcBef>
                <a:spcPct val="0"/>
              </a:spcBef>
              <a:spcAft>
                <a:spcPct val="0"/>
              </a:spcAft>
              <a:defRPr sz="2400">
                <a:solidFill>
                  <a:srgbClr val="003366"/>
                </a:solidFill>
                <a:latin typeface="Arial" pitchFamily="34" charset="0"/>
              </a:defRPr>
            </a:lvl3pPr>
            <a:lvl4pPr algn="l" rtl="0" eaLnBrk="0" fontAlgn="base" hangingPunct="0">
              <a:spcBef>
                <a:spcPct val="0"/>
              </a:spcBef>
              <a:spcAft>
                <a:spcPct val="0"/>
              </a:spcAft>
              <a:defRPr sz="2400">
                <a:solidFill>
                  <a:srgbClr val="003366"/>
                </a:solidFill>
                <a:latin typeface="Arial" pitchFamily="34" charset="0"/>
              </a:defRPr>
            </a:lvl4pPr>
            <a:lvl5pPr algn="l" rtl="0" eaLnBrk="0" fontAlgn="base" hangingPunct="0">
              <a:spcBef>
                <a:spcPct val="0"/>
              </a:spcBef>
              <a:spcAft>
                <a:spcPct val="0"/>
              </a:spcAft>
              <a:defRPr sz="2400">
                <a:solidFill>
                  <a:srgbClr val="003366"/>
                </a:solidFill>
                <a:latin typeface="Arial" pitchFamily="34" charset="0"/>
              </a:defRPr>
            </a:lvl5pPr>
            <a:lvl6pPr marL="457200" algn="l" rtl="0" fontAlgn="base">
              <a:spcBef>
                <a:spcPct val="0"/>
              </a:spcBef>
              <a:spcAft>
                <a:spcPct val="0"/>
              </a:spcAft>
              <a:defRPr sz="2400">
                <a:solidFill>
                  <a:srgbClr val="003366"/>
                </a:solidFill>
                <a:latin typeface="Arial" pitchFamily="34" charset="0"/>
              </a:defRPr>
            </a:lvl6pPr>
            <a:lvl7pPr marL="914400" algn="l" rtl="0" fontAlgn="base">
              <a:spcBef>
                <a:spcPct val="0"/>
              </a:spcBef>
              <a:spcAft>
                <a:spcPct val="0"/>
              </a:spcAft>
              <a:defRPr sz="2400">
                <a:solidFill>
                  <a:srgbClr val="003366"/>
                </a:solidFill>
                <a:latin typeface="Arial" pitchFamily="34" charset="0"/>
              </a:defRPr>
            </a:lvl7pPr>
            <a:lvl8pPr marL="1371600" algn="l" rtl="0" fontAlgn="base">
              <a:spcBef>
                <a:spcPct val="0"/>
              </a:spcBef>
              <a:spcAft>
                <a:spcPct val="0"/>
              </a:spcAft>
              <a:defRPr sz="2400">
                <a:solidFill>
                  <a:srgbClr val="003366"/>
                </a:solidFill>
                <a:latin typeface="Arial" pitchFamily="34" charset="0"/>
              </a:defRPr>
            </a:lvl8pPr>
            <a:lvl9pPr marL="1828800" algn="l" rtl="0" fontAlgn="base">
              <a:spcBef>
                <a:spcPct val="0"/>
              </a:spcBef>
              <a:spcAft>
                <a:spcPct val="0"/>
              </a:spcAft>
              <a:defRPr sz="2400">
                <a:solidFill>
                  <a:srgbClr val="003366"/>
                </a:solidFill>
                <a:latin typeface="Arial" pitchFamily="34" charset="0"/>
              </a:defRPr>
            </a:lvl9pPr>
          </a:lstStyle>
          <a:p>
            <a:pPr algn="ctr">
              <a:lnSpc>
                <a:spcPct val="150000"/>
              </a:lnSpc>
              <a:buNone/>
            </a:pPr>
            <a:r>
              <a:rPr lang="zh-CN" altLang="en-US" sz="4400" b="1" dirty="0" smtClean="0">
                <a:solidFill>
                  <a:schemeClr val="tx1"/>
                </a:solidFill>
                <a:latin typeface="楷体_GB2312" pitchFamily="49" charset="-122"/>
                <a:ea typeface="楷体_GB2312" pitchFamily="49" charset="-122"/>
              </a:rPr>
              <a:t> 二、科学就医核心信息</a:t>
            </a:r>
            <a:endParaRPr lang="en-US" altLang="zh-CN" sz="4400" b="1" dirty="0" smtClean="0">
              <a:solidFill>
                <a:schemeClr val="tx1"/>
              </a:solidFill>
              <a:latin typeface="楷体_GB2312" pitchFamily="49" charset="-122"/>
              <a:ea typeface="楷体_GB2312" pitchFamily="49" charset="-122"/>
            </a:endParaRPr>
          </a:p>
        </p:txBody>
      </p:sp>
    </p:spTree>
    <p:extLst>
      <p:ext uri="{BB962C8B-B14F-4D97-AF65-F5344CB8AC3E}">
        <p14:creationId xmlns:p14="http://schemas.microsoft.com/office/powerpoint/2010/main" xmlns="" val="318423806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Custom 2">
      <a:dk1>
        <a:srgbClr val="000000"/>
      </a:dk1>
      <a:lt1>
        <a:srgbClr val="FFFFFF"/>
      </a:lt1>
      <a:dk2>
        <a:srgbClr val="000000"/>
      </a:dk2>
      <a:lt2>
        <a:srgbClr val="CDCDEE"/>
      </a:lt2>
      <a:accent1>
        <a:srgbClr val="F48414"/>
      </a:accent1>
      <a:accent2>
        <a:srgbClr val="003366"/>
      </a:accent2>
      <a:accent3>
        <a:srgbClr val="FF0000"/>
      </a:accent3>
      <a:accent4>
        <a:srgbClr val="CC00CC"/>
      </a:accent4>
      <a:accent5>
        <a:srgbClr val="92D050"/>
      </a:accent5>
      <a:accent6>
        <a:srgbClr val="33CCCC"/>
      </a:accent6>
      <a:hlink>
        <a:srgbClr val="33CCCC"/>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prstShdw prst="shdw17" dist="17961" dir="2700000">
            <a:schemeClr val="tx1">
              <a:gamma/>
              <a:shade val="60000"/>
              <a:invGamma/>
            </a:schemeClr>
          </a:prstShdw>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cs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18692</TotalTime>
  <Words>4376</Words>
  <Application>Microsoft Office PowerPoint</Application>
  <PresentationFormat>全屏显示(4:3)</PresentationFormat>
  <Paragraphs>289</Paragraphs>
  <Slides>57</Slides>
  <Notes>20</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57</vt:i4>
      </vt:variant>
    </vt:vector>
  </HeadingPairs>
  <TitlesOfParts>
    <vt:vector size="60" baseType="lpstr">
      <vt:lpstr>Default Design</vt:lpstr>
      <vt:lpstr>Office 主题</vt:lpstr>
      <vt:lpstr>Acrobat Document</vt:lpstr>
      <vt:lpstr>健康中国行-科学就医主题 宣传教育活动 </vt:lpstr>
      <vt:lpstr> 目 录 </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三、目前医患关系现状</vt:lpstr>
      <vt:lpstr>幻灯片 22</vt:lpstr>
      <vt:lpstr>幻灯片 23</vt:lpstr>
      <vt:lpstr>幻灯片 24</vt:lpstr>
      <vt:lpstr>幻灯片 25</vt:lpstr>
      <vt:lpstr>为什么成为舆论热点事件？</vt:lpstr>
      <vt:lpstr>永远不会缺乏热点事件！</vt:lpstr>
      <vt:lpstr>患者糟糕的体验</vt:lpstr>
      <vt:lpstr>医生的困境：技术至上的牺牲品</vt:lpstr>
      <vt:lpstr>医患关系的对立</vt:lpstr>
      <vt:lpstr>关于诊疗结果的认知分歧</vt:lpstr>
      <vt:lpstr>公众关于医学的认识误区</vt:lpstr>
      <vt:lpstr>     我们会成为医疗难民吗？</vt:lpstr>
      <vt:lpstr>四、叙事医学</vt:lpstr>
      <vt:lpstr>幻灯片 35</vt:lpstr>
      <vt:lpstr>幻灯片 36</vt:lpstr>
      <vt:lpstr>叙事案例1 梅奥诊所</vt:lpstr>
      <vt:lpstr>现代气息，优雅氛围</vt:lpstr>
      <vt:lpstr>梅奥浮雕：从救疗到救赎</vt:lpstr>
      <vt:lpstr>梅奥的理念</vt:lpstr>
      <vt:lpstr>高管的故事：ICU不顾等级</vt:lpstr>
      <vt:lpstr>幻灯片 42</vt:lpstr>
      <vt:lpstr>哪一个对病人来说最重要？</vt:lpstr>
      <vt:lpstr>叙事案例2：那些年我们追过的美剧</vt:lpstr>
      <vt:lpstr>《急诊室的故事》</vt:lpstr>
      <vt:lpstr>叙事案例3：我们也不乏精品！</vt:lpstr>
      <vt:lpstr>幻灯片 47</vt:lpstr>
      <vt:lpstr>幻灯片 48</vt:lpstr>
      <vt:lpstr>丁香园的一项调查</vt:lpstr>
      <vt:lpstr>革命还未成功，编剧仍需努力！</vt:lpstr>
      <vt:lpstr>最无法忍受的错误</vt:lpstr>
      <vt:lpstr>幻灯片 52</vt:lpstr>
      <vt:lpstr>案例：有爱的医患沟通</vt:lpstr>
      <vt:lpstr>和谐医患需要什么样的社会土壤？</vt:lpstr>
      <vt:lpstr>让理性的之光照耀着舆论场 让艺术的甘泉滋润健康传播</vt:lpstr>
      <vt:lpstr>雪崩发生的时候，每朵雪花都没觉得自己有责任</vt:lpstr>
      <vt:lpstr>幻灯片 57</vt:lpstr>
    </vt:vector>
  </TitlesOfParts>
  <Company>Alterian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2013年度健康中国行—全民健康 素养促进活动工作总结及 2014年度工作部署  </dc:title>
  <dc:creator>xiao</dc:creator>
  <cp:lastModifiedBy>lenovo</cp:lastModifiedBy>
  <cp:revision>905</cp:revision>
  <dcterms:created xsi:type="dcterms:W3CDTF">2008-08-29T15:06:44Z</dcterms:created>
  <dcterms:modified xsi:type="dcterms:W3CDTF">2015-01-12T13:38:24Z</dcterms:modified>
</cp:coreProperties>
</file>